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2" r:id="rId5"/>
    <p:sldMasterId id="2147484363" r:id="rId6"/>
    <p:sldMasterId id="2147484401" r:id="rId7"/>
    <p:sldMasterId id="2147484419" r:id="rId8"/>
  </p:sldMasterIdLst>
  <p:notesMasterIdLst>
    <p:notesMasterId r:id="rId50"/>
  </p:notesMasterIdLst>
  <p:handoutMasterIdLst>
    <p:handoutMasterId r:id="rId51"/>
  </p:handoutMasterIdLst>
  <p:sldIdLst>
    <p:sldId id="1027" r:id="rId9"/>
    <p:sldId id="1021" r:id="rId10"/>
    <p:sldId id="1023" r:id="rId11"/>
    <p:sldId id="941" r:id="rId12"/>
    <p:sldId id="1024" r:id="rId13"/>
    <p:sldId id="1025" r:id="rId14"/>
    <p:sldId id="1026" r:id="rId15"/>
    <p:sldId id="978" r:id="rId16"/>
    <p:sldId id="1020" r:id="rId17"/>
    <p:sldId id="1030" r:id="rId18"/>
    <p:sldId id="1031" r:id="rId19"/>
    <p:sldId id="1032" r:id="rId20"/>
    <p:sldId id="1033" r:id="rId21"/>
    <p:sldId id="1034" r:id="rId22"/>
    <p:sldId id="1035" r:id="rId23"/>
    <p:sldId id="1036" r:id="rId24"/>
    <p:sldId id="1037" r:id="rId25"/>
    <p:sldId id="1038" r:id="rId26"/>
    <p:sldId id="1039" r:id="rId27"/>
    <p:sldId id="1040" r:id="rId28"/>
    <p:sldId id="1041" r:id="rId29"/>
    <p:sldId id="1042" r:id="rId30"/>
    <p:sldId id="1043" r:id="rId31"/>
    <p:sldId id="1044" r:id="rId32"/>
    <p:sldId id="1045" r:id="rId33"/>
    <p:sldId id="1046" r:id="rId34"/>
    <p:sldId id="1047" r:id="rId35"/>
    <p:sldId id="1048" r:id="rId36"/>
    <p:sldId id="1049" r:id="rId37"/>
    <p:sldId id="1050" r:id="rId38"/>
    <p:sldId id="1051" r:id="rId39"/>
    <p:sldId id="1052" r:id="rId40"/>
    <p:sldId id="1053" r:id="rId41"/>
    <p:sldId id="1054" r:id="rId42"/>
    <p:sldId id="1055" r:id="rId43"/>
    <p:sldId id="1056" r:id="rId44"/>
    <p:sldId id="1057" r:id="rId45"/>
    <p:sldId id="1058" r:id="rId46"/>
    <p:sldId id="1059" r:id="rId47"/>
    <p:sldId id="1061" r:id="rId48"/>
    <p:sldId id="1060" r:id="rId49"/>
  </p:sldIdLst>
  <p:sldSz cx="9144000" cy="6858000" type="screen4x3"/>
  <p:notesSz cx="7010400" cy="92964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
          <p15:clr>
            <a:srgbClr val="A4A3A4"/>
          </p15:clr>
        </p15:guide>
        <p15:guide id="2" pos="4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linx" initials="X" lastIdx="43" clrIdx="0"/>
  <p:cmAuthor id="1" name="Jennifer Lockhart" initials="JL" lastIdx="3" clrIdx="1"/>
  <p:cmAuthor id="8" name="Ehab Mohsen" initials="EM" lastIdx="1" clrIdx="8">
    <p:extLst>
      <p:ext uri="{19B8F6BF-5375-455C-9EA6-DF929625EA0E}">
        <p15:presenceInfo xmlns:p15="http://schemas.microsoft.com/office/powerpoint/2012/main" userId="S-1-5-21-3316227541-3648721982-1012736855-103373" providerId="AD"/>
      </p:ext>
    </p:extLst>
  </p:cmAuthor>
  <p:cmAuthor id="2" name="Bielby" initials="T" lastIdx="106" clrIdx="2"/>
  <p:cmAuthor id="3" name="glaser" initials="g" lastIdx="7" clrIdx="3"/>
  <p:cmAuthor id="4" name="Intersil Corporate Template" initials="SV" lastIdx="1" clrIdx="4"/>
  <p:cmAuthor id="5" name="Cathal Murphy" initials="CM" lastIdx="2" clrIdx="5">
    <p:extLst>
      <p:ext uri="{19B8F6BF-5375-455C-9EA6-DF929625EA0E}">
        <p15:presenceInfo xmlns:p15="http://schemas.microsoft.com/office/powerpoint/2012/main" userId="S-1-5-21-3316227541-3648721982-1012736855-83863" providerId="AD"/>
      </p:ext>
    </p:extLst>
  </p:cmAuthor>
  <p:cmAuthor id="6" name="Simon George" initials="SG" lastIdx="6" clrIdx="6">
    <p:extLst>
      <p:ext uri="{19B8F6BF-5375-455C-9EA6-DF929625EA0E}">
        <p15:presenceInfo xmlns:p15="http://schemas.microsoft.com/office/powerpoint/2012/main" userId="S-1-5-21-3316227541-3648721982-1012736855-15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79EB1"/>
    <a:srgbClr val="479B4D"/>
    <a:srgbClr val="6DBC72"/>
    <a:srgbClr val="C5D5DD"/>
    <a:srgbClr val="D4E4EE"/>
    <a:srgbClr val="BDE3FF"/>
    <a:srgbClr val="A7D15D"/>
    <a:srgbClr val="595959"/>
    <a:srgbClr val="586887"/>
    <a:srgbClr val="C8B2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0084" autoAdjust="0"/>
    <p:restoredTop sz="96887" autoAdjust="0"/>
  </p:normalViewPr>
  <p:slideViewPr>
    <p:cSldViewPr showGuides="1">
      <p:cViewPr varScale="1">
        <p:scale>
          <a:sx n="113" d="100"/>
          <a:sy n="113" d="100"/>
        </p:scale>
        <p:origin x="2388" y="114"/>
      </p:cViewPr>
      <p:guideLst>
        <p:guide orient="horz" pos="43"/>
        <p:guide pos="45"/>
      </p:guideLst>
    </p:cSldViewPr>
  </p:slideViewPr>
  <p:outlineViewPr>
    <p:cViewPr>
      <p:scale>
        <a:sx n="33" d="100"/>
        <a:sy n="33" d="100"/>
      </p:scale>
      <p:origin x="0" y="-100963"/>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p:cViewPr>
        <p:scale>
          <a:sx n="75" d="100"/>
          <a:sy n="75" d="100"/>
        </p:scale>
        <p:origin x="518" y="-389"/>
      </p:cViewPr>
      <p:guideLst>
        <p:guide orient="horz" pos="2928"/>
        <p:guide pos="2208"/>
      </p:guideLst>
    </p:cSldViewPr>
  </p:notes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144" cy="464205"/>
          </a:xfrm>
          <a:prstGeom prst="rect">
            <a:avLst/>
          </a:prstGeom>
        </p:spPr>
        <p:txBody>
          <a:bodyPr vert="horz" lIns="88181" tIns="44090" rIns="88181" bIns="44090" rtlCol="0"/>
          <a:lstStyle>
            <a:lvl1pPr algn="l">
              <a:defRPr sz="1200"/>
            </a:lvl1pPr>
          </a:lstStyle>
          <a:p>
            <a:endParaRPr lang="en-US"/>
          </a:p>
        </p:txBody>
      </p:sp>
      <p:sp>
        <p:nvSpPr>
          <p:cNvPr id="3" name="Date Placeholder 2"/>
          <p:cNvSpPr>
            <a:spLocks noGrp="1"/>
          </p:cNvSpPr>
          <p:nvPr>
            <p:ph type="dt" sz="quarter" idx="1"/>
          </p:nvPr>
        </p:nvSpPr>
        <p:spPr>
          <a:xfrm>
            <a:off x="3970737" y="0"/>
            <a:ext cx="3038144" cy="464205"/>
          </a:xfrm>
          <a:prstGeom prst="rect">
            <a:avLst/>
          </a:prstGeom>
        </p:spPr>
        <p:txBody>
          <a:bodyPr vert="horz" lIns="88181" tIns="44090" rIns="88181" bIns="44090" rtlCol="0"/>
          <a:lstStyle>
            <a:lvl1pPr algn="r">
              <a:defRPr sz="1200"/>
            </a:lvl1pPr>
          </a:lstStyle>
          <a:p>
            <a:fld id="{3603A3DC-285A-48EF-A6A9-13284B292DDB}" type="datetimeFigureOut">
              <a:rPr lang="en-US" smtClean="0"/>
              <a:pPr/>
              <a:t>10/6/2017</a:t>
            </a:fld>
            <a:endParaRPr lang="en-US"/>
          </a:p>
        </p:txBody>
      </p:sp>
      <p:sp>
        <p:nvSpPr>
          <p:cNvPr id="4" name="Footer Placeholder 3"/>
          <p:cNvSpPr>
            <a:spLocks noGrp="1"/>
          </p:cNvSpPr>
          <p:nvPr>
            <p:ph type="ftr" sz="quarter" idx="2"/>
          </p:nvPr>
        </p:nvSpPr>
        <p:spPr>
          <a:xfrm>
            <a:off x="2" y="8830660"/>
            <a:ext cx="3038144" cy="464205"/>
          </a:xfrm>
          <a:prstGeom prst="rect">
            <a:avLst/>
          </a:prstGeom>
        </p:spPr>
        <p:txBody>
          <a:bodyPr vert="horz" lIns="88181" tIns="44090" rIns="88181" bIns="44090" rtlCol="0" anchor="b"/>
          <a:lstStyle>
            <a:lvl1pPr algn="l">
              <a:defRPr sz="1200"/>
            </a:lvl1pPr>
          </a:lstStyle>
          <a:p>
            <a:endParaRPr lang="en-US"/>
          </a:p>
        </p:txBody>
      </p:sp>
      <p:sp>
        <p:nvSpPr>
          <p:cNvPr id="5" name="Slide Number Placeholder 4"/>
          <p:cNvSpPr>
            <a:spLocks noGrp="1"/>
          </p:cNvSpPr>
          <p:nvPr>
            <p:ph type="sldNum" sz="quarter" idx="3"/>
          </p:nvPr>
        </p:nvSpPr>
        <p:spPr>
          <a:xfrm>
            <a:off x="3970737" y="8830660"/>
            <a:ext cx="3038144" cy="464205"/>
          </a:xfrm>
          <a:prstGeom prst="rect">
            <a:avLst/>
          </a:prstGeom>
        </p:spPr>
        <p:txBody>
          <a:bodyPr vert="horz" lIns="88181" tIns="44090" rIns="88181" bIns="44090" rtlCol="0" anchor="b"/>
          <a:lstStyle>
            <a:lvl1pPr algn="r">
              <a:defRPr sz="1200"/>
            </a:lvl1pPr>
          </a:lstStyle>
          <a:p>
            <a:fld id="{31C9CEC6-6AD2-4F32-A6B2-F8D8783008D8}" type="slidenum">
              <a:rPr lang="en-US" smtClean="0"/>
              <a:pPr/>
              <a:t>‹#›</a:t>
            </a:fld>
            <a:endParaRPr lang="en-US"/>
          </a:p>
        </p:txBody>
      </p:sp>
    </p:spTree>
    <p:extLst>
      <p:ext uri="{BB962C8B-B14F-4D97-AF65-F5344CB8AC3E}">
        <p14:creationId xmlns:p14="http://schemas.microsoft.com/office/powerpoint/2010/main" val="3585050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2" y="0"/>
            <a:ext cx="3038144" cy="464205"/>
          </a:xfrm>
          <a:prstGeom prst="rect">
            <a:avLst/>
          </a:prstGeom>
          <a:noFill/>
          <a:ln w="9525">
            <a:noFill/>
            <a:miter lim="800000"/>
            <a:headEnd/>
            <a:tailEnd/>
          </a:ln>
          <a:effectLst/>
        </p:spPr>
        <p:txBody>
          <a:bodyPr vert="horz" wrap="square" lIns="93216" tIns="46608" rIns="93216" bIns="46608" numCol="1" anchor="t" anchorCtr="0" compatLnSpc="1">
            <a:prstTxWarp prst="textNoShape">
              <a:avLst/>
            </a:prstTxWarp>
          </a:bodyPr>
          <a:lstStyle>
            <a:lvl1pPr algn="l" defTabSz="932326">
              <a:defRPr sz="1200">
                <a:latin typeface="Arial" charset="0"/>
              </a:defRPr>
            </a:lvl1pPr>
          </a:lstStyle>
          <a:p>
            <a:pPr>
              <a:defRPr/>
            </a:pPr>
            <a:endParaRPr lang="en-US"/>
          </a:p>
        </p:txBody>
      </p:sp>
      <p:sp>
        <p:nvSpPr>
          <p:cNvPr id="17411" name="Rectangle 3"/>
          <p:cNvSpPr>
            <a:spLocks noGrp="1" noChangeArrowheads="1"/>
          </p:cNvSpPr>
          <p:nvPr>
            <p:ph type="dt" idx="1"/>
          </p:nvPr>
        </p:nvSpPr>
        <p:spPr bwMode="auto">
          <a:xfrm>
            <a:off x="3970737" y="0"/>
            <a:ext cx="3038144" cy="464205"/>
          </a:xfrm>
          <a:prstGeom prst="rect">
            <a:avLst/>
          </a:prstGeom>
          <a:noFill/>
          <a:ln w="9525">
            <a:noFill/>
            <a:miter lim="800000"/>
            <a:headEnd/>
            <a:tailEnd/>
          </a:ln>
          <a:effectLst/>
        </p:spPr>
        <p:txBody>
          <a:bodyPr vert="horz" wrap="square" lIns="93216" tIns="46608" rIns="93216" bIns="46608" numCol="1" anchor="t" anchorCtr="0" compatLnSpc="1">
            <a:prstTxWarp prst="textNoShape">
              <a:avLst/>
            </a:prstTxWarp>
          </a:bodyPr>
          <a:lstStyle>
            <a:lvl1pPr algn="r" defTabSz="932326">
              <a:defRPr sz="1200">
                <a:latin typeface="Arial" charset="0"/>
              </a:defRPr>
            </a:lvl1pPr>
          </a:lstStyle>
          <a:p>
            <a:pPr>
              <a:defRPr/>
            </a:pPr>
            <a:endParaRPr lang="en-US"/>
          </a:p>
        </p:txBody>
      </p:sp>
      <p:sp>
        <p:nvSpPr>
          <p:cNvPr id="3174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701346" y="4416100"/>
            <a:ext cx="5607712" cy="4182457"/>
          </a:xfrm>
          <a:prstGeom prst="rect">
            <a:avLst/>
          </a:prstGeom>
          <a:noFill/>
          <a:ln w="9525">
            <a:noFill/>
            <a:miter lim="800000"/>
            <a:headEnd/>
            <a:tailEnd/>
          </a:ln>
          <a:effectLst/>
        </p:spPr>
        <p:txBody>
          <a:bodyPr vert="horz" wrap="square" lIns="93216" tIns="46608" rIns="93216" bIns="4660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414" name="Rectangle 6"/>
          <p:cNvSpPr>
            <a:spLocks noGrp="1" noChangeArrowheads="1"/>
          </p:cNvSpPr>
          <p:nvPr>
            <p:ph type="ftr" sz="quarter" idx="4"/>
          </p:nvPr>
        </p:nvSpPr>
        <p:spPr bwMode="auto">
          <a:xfrm>
            <a:off x="2" y="8830660"/>
            <a:ext cx="3038144" cy="464205"/>
          </a:xfrm>
          <a:prstGeom prst="rect">
            <a:avLst/>
          </a:prstGeom>
          <a:noFill/>
          <a:ln w="9525">
            <a:noFill/>
            <a:miter lim="800000"/>
            <a:headEnd/>
            <a:tailEnd/>
          </a:ln>
          <a:effectLst/>
        </p:spPr>
        <p:txBody>
          <a:bodyPr vert="horz" wrap="square" lIns="93216" tIns="46608" rIns="93216" bIns="46608" numCol="1" anchor="b" anchorCtr="0" compatLnSpc="1">
            <a:prstTxWarp prst="textNoShape">
              <a:avLst/>
            </a:prstTxWarp>
          </a:bodyPr>
          <a:lstStyle>
            <a:lvl1pPr algn="l" defTabSz="932326">
              <a:defRPr sz="1200">
                <a:latin typeface="Arial" charset="0"/>
              </a:defRPr>
            </a:lvl1pPr>
          </a:lstStyle>
          <a:p>
            <a:pPr>
              <a:defRPr/>
            </a:pPr>
            <a:endParaRPr lang="en-US"/>
          </a:p>
        </p:txBody>
      </p:sp>
    </p:spTree>
    <p:extLst>
      <p:ext uri="{BB962C8B-B14F-4D97-AF65-F5344CB8AC3E}">
        <p14:creationId xmlns:p14="http://schemas.microsoft.com/office/powerpoint/2010/main" val="35449253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charset="0"/>
                <a:ea typeface="+mn-ea"/>
                <a:cs typeface="+mn-cs"/>
              </a:rPr>
              <a:t>As everyone here knows, processor frequencies scaling</a:t>
            </a:r>
            <a:r>
              <a:rPr lang="en-US" sz="1200" b="0" kern="1200" dirty="0" smtClean="0">
                <a:solidFill>
                  <a:schemeClr val="tx1"/>
                </a:solidFill>
                <a:effectLst/>
                <a:latin typeface="Arial" charset="0"/>
                <a:ea typeface="+mn-ea"/>
                <a:cs typeface="+mn-cs"/>
              </a:rPr>
              <a:t> (Dennard scaling)</a:t>
            </a:r>
            <a:r>
              <a:rPr lang="en-US" sz="1200" b="1" kern="1200" dirty="0" smtClean="0">
                <a:solidFill>
                  <a:schemeClr val="tx1"/>
                </a:solidFill>
                <a:effectLst/>
                <a:latin typeface="Arial" charset="0"/>
                <a:ea typeface="+mn-ea"/>
                <a:cs typeface="+mn-cs"/>
              </a:rPr>
              <a:t> ended about</a:t>
            </a:r>
            <a:r>
              <a:rPr lang="en-US" sz="1200" b="1" kern="1200" baseline="0" dirty="0" smtClean="0">
                <a:solidFill>
                  <a:schemeClr val="tx1"/>
                </a:solidFill>
                <a:effectLst/>
                <a:latin typeface="Arial" charset="0"/>
                <a:ea typeface="+mn-ea"/>
                <a:cs typeface="+mn-cs"/>
              </a:rPr>
              <a:t> </a:t>
            </a:r>
            <a:r>
              <a:rPr lang="en-US" sz="1200" b="1" kern="1200" dirty="0" smtClean="0">
                <a:solidFill>
                  <a:schemeClr val="tx1"/>
                </a:solidFill>
                <a:effectLst/>
                <a:latin typeface="Arial" charset="0"/>
                <a:ea typeface="+mn-ea"/>
                <a:cs typeface="+mn-cs"/>
              </a:rPr>
              <a:t>a decade ago. </a:t>
            </a:r>
            <a:r>
              <a:rPr lang="en-US" sz="1200" kern="1200" baseline="0" dirty="0" smtClean="0">
                <a:solidFill>
                  <a:schemeClr val="tx1"/>
                </a:solidFill>
                <a:effectLst/>
                <a:latin typeface="Arial" charset="0"/>
                <a:ea typeface="+mn-ea"/>
                <a:cs typeface="+mn-cs"/>
              </a:rPr>
              <a:t>This was </a:t>
            </a:r>
            <a:r>
              <a:rPr lang="en-US" sz="1200" kern="1200" dirty="0" smtClean="0">
                <a:solidFill>
                  <a:schemeClr val="tx1"/>
                </a:solidFill>
                <a:effectLst/>
                <a:latin typeface="Arial" charset="0"/>
                <a:ea typeface="+mn-ea"/>
                <a:cs typeface="+mn-cs"/>
              </a:rPr>
              <a:t>caused</a:t>
            </a:r>
            <a:r>
              <a:rPr lang="en-US" sz="1200" kern="1200" baseline="0" dirty="0" smtClean="0">
                <a:solidFill>
                  <a:schemeClr val="tx1"/>
                </a:solidFill>
                <a:effectLst/>
                <a:latin typeface="Arial" charset="0"/>
                <a:ea typeface="+mn-ea"/>
                <a:cs typeface="+mn-cs"/>
              </a:rPr>
              <a:t> by </a:t>
            </a:r>
            <a:r>
              <a:rPr lang="en-US" sz="1200" kern="1200" dirty="0" smtClean="0">
                <a:solidFill>
                  <a:schemeClr val="tx1"/>
                </a:solidFill>
                <a:effectLst/>
                <a:latin typeface="Arial" charset="0"/>
                <a:ea typeface="+mn-ea"/>
                <a:cs typeface="+mn-cs"/>
              </a:rPr>
              <a:t>excessive current leakage at small</a:t>
            </a:r>
            <a:r>
              <a:rPr lang="en-US" sz="1200" kern="1200" baseline="0" dirty="0" smtClean="0">
                <a:solidFill>
                  <a:schemeClr val="tx1"/>
                </a:solidFill>
                <a:effectLst/>
                <a:latin typeface="Arial" charset="0"/>
                <a:ea typeface="+mn-ea"/>
                <a:cs typeface="+mn-cs"/>
              </a:rPr>
              <a:t> sizes, catching up with power constraints</a:t>
            </a:r>
            <a:r>
              <a:rPr lang="en-US" sz="1200" kern="1200" dirty="0" smtClean="0">
                <a:solidFill>
                  <a:schemeClr val="tx1"/>
                </a:solidFill>
                <a:effectLst/>
                <a:latin typeface="Arial" charset="0"/>
                <a:ea typeface="+mn-ea"/>
                <a:cs typeface="+mn-cs"/>
              </a:rPr>
              <a:t>.</a:t>
            </a:r>
          </a:p>
          <a:p>
            <a:pPr marL="171450" lvl="0" indent="-171450">
              <a:buFont typeface="Arial" panose="020B0604020202020204" pitchFamily="34" charset="0"/>
              <a:buChar char="•"/>
            </a:pPr>
            <a:r>
              <a:rPr lang="en-US" sz="1200" b="1" kern="1200" dirty="0" smtClean="0">
                <a:solidFill>
                  <a:schemeClr val="tx1"/>
                </a:solidFill>
                <a:effectLst/>
                <a:latin typeface="Arial" charset="0"/>
                <a:ea typeface="+mn-ea"/>
                <a:cs typeface="+mn-cs"/>
              </a:rPr>
              <a:t>Multi-core</a:t>
            </a:r>
            <a:r>
              <a:rPr lang="en-US" sz="1200" kern="1200" dirty="0" smtClean="0">
                <a:solidFill>
                  <a:schemeClr val="tx1"/>
                </a:solidFill>
                <a:effectLst/>
                <a:latin typeface="Arial" charset="0"/>
                <a:ea typeface="+mn-ea"/>
                <a:cs typeface="+mn-cs"/>
              </a:rPr>
              <a:t> CPU Architecture have flourished since, but they’re no longer scaling either, because</a:t>
            </a:r>
            <a:r>
              <a:rPr lang="en-US" sz="1200" kern="1200" baseline="0" dirty="0" smtClean="0">
                <a:solidFill>
                  <a:schemeClr val="tx1"/>
                </a:solidFill>
                <a:effectLst/>
                <a:latin typeface="Arial" charset="0"/>
                <a:ea typeface="+mn-ea"/>
                <a:cs typeface="+mn-cs"/>
              </a:rPr>
              <a:t> they hit the same power constraints. Also, multi-threaded SW does not scale passed a few core.</a:t>
            </a:r>
            <a:endParaRPr lang="en-US" sz="1200" kern="1200" dirty="0" smtClean="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Workload demand on the other hand, is still growing exponentially, both at the Edge and in the Cloud, and many applications require </a:t>
            </a:r>
            <a:r>
              <a:rPr lang="en-US" sz="1200" b="1" kern="1200" dirty="0" smtClean="0">
                <a:solidFill>
                  <a:schemeClr val="tx1"/>
                </a:solidFill>
                <a:effectLst/>
                <a:latin typeface="Arial" charset="0"/>
                <a:ea typeface="+mn-ea"/>
                <a:cs typeface="+mn-cs"/>
              </a:rPr>
              <a:t>both higher compute performance and lower-latency</a:t>
            </a:r>
            <a:r>
              <a:rPr lang="en-US" sz="1200" kern="1200" dirty="0" smtClean="0">
                <a:solidFill>
                  <a:schemeClr val="tx1"/>
                </a:solidFill>
                <a:effectLst/>
                <a:latin typeface="Arial" charset="0"/>
                <a:ea typeface="+mn-ea"/>
                <a:cs typeface="+mn-cs"/>
              </a:rPr>
              <a:t>, e.g.:</a:t>
            </a:r>
          </a:p>
          <a:p>
            <a:pPr marL="628650" lvl="1" indent="-171450">
              <a:buFont typeface="Arial" panose="020B0604020202020204" pitchFamily="34" charset="0"/>
              <a:buChar char="•"/>
            </a:pPr>
            <a:r>
              <a:rPr lang="en-US" sz="1200" b="0" kern="1200" dirty="0" smtClean="0">
                <a:solidFill>
                  <a:schemeClr val="tx1"/>
                </a:solidFill>
                <a:effectLst/>
                <a:latin typeface="Arial" charset="0"/>
                <a:ea typeface="+mn-ea"/>
                <a:cs typeface="+mn-cs"/>
              </a:rPr>
              <a:t>video transcoding of</a:t>
            </a:r>
            <a:r>
              <a:rPr lang="en-US" sz="1200" b="0" kern="1200" baseline="0" dirty="0" smtClean="0">
                <a:solidFill>
                  <a:schemeClr val="tx1"/>
                </a:solidFill>
                <a:effectLst/>
                <a:latin typeface="Arial" charset="0"/>
                <a:ea typeface="+mn-ea"/>
                <a:cs typeface="+mn-cs"/>
              </a:rPr>
              <a:t> live video </a:t>
            </a:r>
            <a:r>
              <a:rPr lang="en-US" sz="1200" b="0" kern="1200" dirty="0" smtClean="0">
                <a:solidFill>
                  <a:schemeClr val="tx1"/>
                </a:solidFill>
                <a:effectLst/>
                <a:latin typeface="Arial" charset="0"/>
                <a:ea typeface="+mn-ea"/>
                <a:cs typeface="+mn-cs"/>
              </a:rPr>
              <a:t>in the cloud </a:t>
            </a:r>
            <a:r>
              <a:rPr lang="en-US" sz="1200" b="0" kern="1200" dirty="0" err="1" smtClean="0">
                <a:solidFill>
                  <a:schemeClr val="tx1"/>
                </a:solidFill>
                <a:effectLst/>
                <a:latin typeface="Arial" charset="0"/>
                <a:ea typeface="+mn-ea"/>
                <a:cs typeface="+mn-cs"/>
              </a:rPr>
              <a:t>Cloud</a:t>
            </a:r>
            <a:endParaRPr lang="en-US" sz="1200" b="0" kern="1200" dirty="0" smtClean="0">
              <a:solidFill>
                <a:schemeClr val="tx1"/>
              </a:solidFill>
              <a:effectLst/>
              <a:latin typeface="Arial" charset="0"/>
              <a:ea typeface="+mn-ea"/>
              <a:cs typeface="+mn-cs"/>
            </a:endParaRPr>
          </a:p>
          <a:p>
            <a:pPr marL="628650" lvl="1" indent="-171450">
              <a:buFont typeface="Arial" panose="020B0604020202020204" pitchFamily="34" charset="0"/>
              <a:buChar char="•"/>
            </a:pPr>
            <a:r>
              <a:rPr lang="en-US" sz="1200" b="0" kern="1200" dirty="0" smtClean="0">
                <a:solidFill>
                  <a:schemeClr val="tx1"/>
                </a:solidFill>
                <a:effectLst/>
                <a:latin typeface="Arial" charset="0"/>
                <a:ea typeface="+mn-ea"/>
                <a:cs typeface="+mn-cs"/>
              </a:rPr>
              <a:t>Autonomous Driving at</a:t>
            </a:r>
            <a:r>
              <a:rPr lang="en-US" sz="1200" b="0" kern="1200" baseline="0" dirty="0" smtClean="0">
                <a:solidFill>
                  <a:schemeClr val="tx1"/>
                </a:solidFill>
                <a:effectLst/>
                <a:latin typeface="Arial" charset="0"/>
                <a:ea typeface="+mn-ea"/>
                <a:cs typeface="+mn-cs"/>
              </a:rPr>
              <a:t> the Edge</a:t>
            </a:r>
            <a:endParaRPr lang="en-US" sz="1200" b="0" kern="1200" dirty="0" smtClean="0">
              <a:solidFill>
                <a:schemeClr val="tx1"/>
              </a:solidFill>
              <a:effectLst/>
              <a:latin typeface="Arial" charset="0"/>
              <a:ea typeface="+mn-ea"/>
              <a:cs typeface="+mn-cs"/>
            </a:endParaRPr>
          </a:p>
          <a:p>
            <a:r>
              <a:rPr lang="en-US" sz="1200" b="1" kern="1200" dirty="0" smtClean="0">
                <a:solidFill>
                  <a:schemeClr val="tx1"/>
                </a:solidFill>
                <a:effectLst/>
                <a:latin typeface="Arial" charset="0"/>
                <a:ea typeface="+mn-ea"/>
                <a:cs typeface="+mn-cs"/>
              </a:rPr>
              <a:t>To handle this kind of workloads, heterogeneous</a:t>
            </a:r>
            <a:r>
              <a:rPr lang="en-US" sz="1200" b="1" kern="1200" baseline="0" dirty="0" smtClean="0">
                <a:solidFill>
                  <a:schemeClr val="tx1"/>
                </a:solidFill>
                <a:effectLst/>
                <a:latin typeface="Arial" charset="0"/>
                <a:ea typeface="+mn-ea"/>
                <a:cs typeface="+mn-cs"/>
              </a:rPr>
              <a:t> compute architectures are needed: processors need to offload the compute intensive part to application specific accelerators that can provide performance and low latency.</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2755509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4171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0710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946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1704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0285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82373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charset="0"/>
                <a:ea typeface="+mn-ea"/>
                <a:cs typeface="+mn-cs"/>
              </a:rPr>
              <a:t>LIGO</a:t>
            </a:r>
            <a:r>
              <a:rPr lang="en-US" sz="1200" b="0" i="0" kern="1200" dirty="0" smtClean="0">
                <a:solidFill>
                  <a:schemeClr val="tx1"/>
                </a:solidFill>
                <a:effectLst/>
                <a:latin typeface="Arial" charset="0"/>
                <a:ea typeface="+mn-ea"/>
                <a:cs typeface="+mn-cs"/>
              </a:rPr>
              <a:t>, which </a:t>
            </a:r>
            <a:r>
              <a:rPr lang="en-US" sz="1200" b="1" i="0" kern="1200" dirty="0" smtClean="0">
                <a:solidFill>
                  <a:schemeClr val="tx1"/>
                </a:solidFill>
                <a:effectLst/>
                <a:latin typeface="Arial" charset="0"/>
                <a:ea typeface="+mn-ea"/>
                <a:cs typeface="+mn-cs"/>
              </a:rPr>
              <a:t>stands</a:t>
            </a:r>
            <a:r>
              <a:rPr lang="en-US" sz="1200" b="0" i="0" kern="1200" dirty="0" smtClean="0">
                <a:solidFill>
                  <a:schemeClr val="tx1"/>
                </a:solidFill>
                <a:effectLst/>
                <a:latin typeface="Arial" charset="0"/>
                <a:ea typeface="+mn-ea"/>
                <a:cs typeface="+mn-cs"/>
              </a:rPr>
              <a:t> for the Laser Interferometer Gravitational-Wave Observatory, is a large-scale physics experiment aiming to directly detect gravitational waves.</a:t>
            </a:r>
            <a:endParaRPr lang="en-US" dirty="0"/>
          </a:p>
        </p:txBody>
      </p:sp>
    </p:spTree>
    <p:extLst>
      <p:ext uri="{BB962C8B-B14F-4D97-AF65-F5344CB8AC3E}">
        <p14:creationId xmlns:p14="http://schemas.microsoft.com/office/powerpoint/2010/main" val="386805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4876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75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710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charset="0"/>
                <a:ea typeface="+mn-ea"/>
                <a:cs typeface="+mn-cs"/>
              </a:rPr>
              <a:t>But this trend is also valid for Edge devices</a:t>
            </a:r>
            <a:endParaRPr lang="en-US" sz="1200" kern="1200" dirty="0" smtClean="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Many appliances like </a:t>
            </a:r>
            <a:r>
              <a:rPr lang="en-US" sz="1200" b="1" kern="1200" dirty="0" smtClean="0">
                <a:solidFill>
                  <a:schemeClr val="tx1"/>
                </a:solidFill>
                <a:effectLst/>
                <a:latin typeface="Arial" charset="0"/>
                <a:ea typeface="+mn-ea"/>
                <a:cs typeface="+mn-cs"/>
              </a:rPr>
              <a:t>set-top boxes </a:t>
            </a:r>
            <a:r>
              <a:rPr lang="en-US" sz="1200" kern="1200" dirty="0" smtClean="0">
                <a:solidFill>
                  <a:schemeClr val="tx1"/>
                </a:solidFill>
                <a:effectLst/>
                <a:latin typeface="Arial" charset="0"/>
                <a:ea typeface="+mn-ea"/>
                <a:cs typeface="+mn-cs"/>
              </a:rPr>
              <a:t>are moving to the cloud for better scalability and lower cost</a:t>
            </a:r>
          </a:p>
          <a:p>
            <a:r>
              <a:rPr lang="en-US" sz="1200" kern="1200" dirty="0" smtClean="0">
                <a:solidFill>
                  <a:schemeClr val="tx1"/>
                </a:solidFill>
                <a:effectLst/>
                <a:latin typeface="Arial" charset="0"/>
                <a:ea typeface="+mn-ea"/>
                <a:cs typeface="+mn-cs"/>
              </a:rPr>
              <a:t>But other applications are going in the other direction from Cloud to Edge</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E.g.: </a:t>
            </a:r>
            <a:r>
              <a:rPr lang="en-US" sz="1200" b="1" kern="1200" dirty="0" smtClean="0">
                <a:solidFill>
                  <a:schemeClr val="tx1"/>
                </a:solidFill>
                <a:effectLst/>
                <a:latin typeface="Arial" charset="0"/>
                <a:ea typeface="+mn-ea"/>
                <a:cs typeface="+mn-cs"/>
              </a:rPr>
              <a:t>surveillance cameras </a:t>
            </a:r>
            <a:r>
              <a:rPr lang="en-US" sz="1200" kern="1200" dirty="0" smtClean="0">
                <a:solidFill>
                  <a:schemeClr val="tx1"/>
                </a:solidFill>
                <a:effectLst/>
                <a:latin typeface="Arial" charset="0"/>
                <a:ea typeface="+mn-ea"/>
                <a:cs typeface="+mn-cs"/>
              </a:rPr>
              <a:t>stream live video 24/7 for Cloud processing &amp; storage.</a:t>
            </a:r>
            <a:r>
              <a:rPr lang="en-US" sz="1200" kern="1200" baseline="0" dirty="0" smtClean="0">
                <a:solidFill>
                  <a:schemeClr val="tx1"/>
                </a:solidFill>
                <a:effectLst/>
                <a:latin typeface="Arial" charset="0"/>
                <a:ea typeface="+mn-ea"/>
                <a:cs typeface="+mn-cs"/>
              </a:rPr>
              <a:t> Now, with ML technology, the intelligence is moving back to the camera for pre-processing, so that only clips containing </a:t>
            </a:r>
            <a:r>
              <a:rPr lang="en-US" sz="1200" kern="1200" dirty="0" smtClean="0">
                <a:solidFill>
                  <a:schemeClr val="tx1"/>
                </a:solidFill>
                <a:effectLst/>
                <a:latin typeface="Arial" charset="0"/>
                <a:ea typeface="+mn-ea"/>
                <a:cs typeface="+mn-cs"/>
              </a:rPr>
              <a:t>certain type of activities need to be streamed to the Cloud</a:t>
            </a:r>
            <a:r>
              <a:rPr lang="en-US" sz="1200" kern="1200" baseline="0" dirty="0" smtClean="0">
                <a:solidFill>
                  <a:schemeClr val="tx1"/>
                </a:solidFill>
                <a:effectLst/>
                <a:latin typeface="Arial" charset="0"/>
                <a:ea typeface="+mn-ea"/>
                <a:cs typeface="+mn-cs"/>
              </a:rPr>
              <a:t>.</a:t>
            </a:r>
            <a:endParaRPr lang="en-US" sz="1200" kern="1200" dirty="0" smtClean="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Also cars require live edge processing because </a:t>
            </a:r>
            <a:r>
              <a:rPr lang="en-US" sz="1200" b="1" kern="1200" dirty="0" smtClean="0">
                <a:solidFill>
                  <a:schemeClr val="tx1"/>
                </a:solidFill>
                <a:effectLst/>
                <a:latin typeface="Arial" charset="0"/>
                <a:ea typeface="+mn-ea"/>
                <a:cs typeface="+mn-cs"/>
              </a:rPr>
              <a:t>who wants to count on a reliable network connection for collision avoidance?</a:t>
            </a:r>
            <a:endParaRPr lang="en-US" sz="1200" kern="1200" dirty="0" smtClean="0">
              <a:solidFill>
                <a:schemeClr val="tx1"/>
              </a:solidFill>
              <a:effectLst/>
              <a:latin typeface="Arial" charset="0"/>
              <a:ea typeface="+mn-ea"/>
              <a:cs typeface="+mn-cs"/>
            </a:endParaRPr>
          </a:p>
          <a:p>
            <a:r>
              <a:rPr lang="en-US" sz="1200" b="1" kern="1200" dirty="0" smtClean="0">
                <a:solidFill>
                  <a:schemeClr val="tx1"/>
                </a:solidFill>
                <a:effectLst/>
                <a:latin typeface="Arial" charset="0"/>
                <a:ea typeface="+mn-ea"/>
                <a:cs typeface="+mn-cs"/>
              </a:rPr>
              <a:t>In order to support diverse workloads like these, you need reconfigurable architectures</a:t>
            </a:r>
            <a:r>
              <a:rPr lang="en-US" sz="1200" b="1" kern="1200" baseline="0" dirty="0" smtClean="0">
                <a:solidFill>
                  <a:schemeClr val="tx1"/>
                </a:solidFill>
                <a:effectLst/>
                <a:latin typeface="Arial" charset="0"/>
                <a:ea typeface="+mn-ea"/>
                <a:cs typeface="+mn-cs"/>
              </a:rPr>
              <a:t> for the Cloud as well as the Edge.</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648047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4767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336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7553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xfrm>
            <a:off x="1358900" y="519113"/>
            <a:ext cx="4302125" cy="3227387"/>
          </a:xfrm>
          <a:ln/>
        </p:spPr>
      </p:sp>
      <p:sp>
        <p:nvSpPr>
          <p:cNvPr id="3" name="Notes Placeholder 2"/>
          <p:cNvSpPr>
            <a:spLocks noGrp="1"/>
          </p:cNvSpPr>
          <p:nvPr>
            <p:ph type="body" idx="1"/>
          </p:nvPr>
        </p:nvSpPr>
        <p:spPr/>
        <p:txBody>
          <a:bodyPr>
            <a:normAutofit fontScale="77500" lnSpcReduction="20000"/>
          </a:bodyPr>
          <a:lstStyle/>
          <a:p>
            <a:pPr marL="0" lvl="0" indent="0">
              <a:buFont typeface="Arial" panose="020B0604020202020204" pitchFamily="34" charset="0"/>
              <a:buNone/>
            </a:pPr>
            <a:r>
              <a:rPr lang="en-US" dirty="0" smtClean="0"/>
              <a:t>Presenter</a:t>
            </a:r>
            <a:r>
              <a:rPr lang="en-US" baseline="0" dirty="0" smtClean="0"/>
              <a:t> Note: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smtClean="0">
                <a:solidFill>
                  <a:schemeClr val="tx1"/>
                </a:solidFill>
                <a:effectLst/>
                <a:latin typeface="Arial" charset="0"/>
                <a:ea typeface="+mn-ea"/>
                <a:cs typeface="+mn-cs"/>
              </a:rPr>
              <a:t>This is a standard slide we try to put at the front-end of all of our presentations now because it lays the foundation of Xilinx’s approach.  You’re free to bring it back to </a:t>
            </a:r>
            <a:r>
              <a:rPr lang="en-US" sz="1200" kern="1200" dirty="0" err="1" smtClean="0">
                <a:solidFill>
                  <a:schemeClr val="tx1"/>
                </a:solidFill>
                <a:effectLst/>
                <a:latin typeface="Arial" charset="0"/>
                <a:ea typeface="+mn-ea"/>
                <a:cs typeface="+mn-cs"/>
              </a:rPr>
              <a:t>SoCs</a:t>
            </a:r>
            <a:r>
              <a:rPr lang="en-US" sz="1200" kern="1200" dirty="0" smtClean="0">
                <a:solidFill>
                  <a:schemeClr val="tx1"/>
                </a:solidFill>
                <a:effectLst/>
                <a:latin typeface="Arial" charset="0"/>
                <a:ea typeface="+mn-ea"/>
                <a:cs typeface="+mn-cs"/>
              </a:rPr>
              <a:t> but it’s relevant whether we’re talking FPGAs, </a:t>
            </a:r>
            <a:r>
              <a:rPr lang="en-US" sz="1200" kern="1200" dirty="0" err="1" smtClean="0">
                <a:solidFill>
                  <a:schemeClr val="tx1"/>
                </a:solidFill>
                <a:effectLst/>
                <a:latin typeface="Arial" charset="0"/>
                <a:ea typeface="+mn-ea"/>
                <a:cs typeface="+mn-cs"/>
              </a:rPr>
              <a:t>SoCs</a:t>
            </a:r>
            <a:r>
              <a:rPr lang="en-US" sz="1200" kern="1200" dirty="0" smtClean="0">
                <a:solidFill>
                  <a:schemeClr val="tx1"/>
                </a:solidFill>
                <a:effectLst/>
                <a:latin typeface="Arial" charset="0"/>
                <a:ea typeface="+mn-ea"/>
                <a:cs typeface="+mn-cs"/>
              </a:rPr>
              <a:t>, or tools. </a:t>
            </a:r>
          </a:p>
          <a:p>
            <a:pPr lvl="0"/>
            <a:endParaRPr lang="en-US" sz="1200" kern="1200" dirty="0" smtClean="0">
              <a:solidFill>
                <a:schemeClr val="tx1"/>
              </a:solidFill>
              <a:effectLst/>
              <a:latin typeface="Arial" charset="0"/>
              <a:ea typeface="+mn-ea"/>
              <a:cs typeface="+mn-cs"/>
            </a:endParaRPr>
          </a:p>
          <a:p>
            <a:pPr lvl="0"/>
            <a:r>
              <a:rPr lang="en-US" sz="1200" kern="1200" dirty="0" smtClean="0">
                <a:solidFill>
                  <a:schemeClr val="tx1"/>
                </a:solidFill>
                <a:effectLst/>
                <a:latin typeface="Arial" charset="0"/>
                <a:ea typeface="+mn-ea"/>
                <a:cs typeface="+mn-cs"/>
              </a:rPr>
              <a:t>Slide Notes: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First we need to outline Xilinx’s approach to building all programmable platforms and how this has led to the </a:t>
            </a:r>
            <a:r>
              <a:rPr lang="en-US" sz="1200" kern="1200" dirty="0" err="1" smtClean="0">
                <a:solidFill>
                  <a:schemeClr val="tx1"/>
                </a:solidFill>
                <a:effectLst/>
                <a:latin typeface="Arial" charset="0"/>
                <a:ea typeface="+mn-ea"/>
                <a:cs typeface="+mn-cs"/>
              </a:rPr>
              <a:t>Zynq</a:t>
            </a:r>
            <a:r>
              <a:rPr lang="en-US" sz="1200" kern="1200" dirty="0" smtClean="0">
                <a:solidFill>
                  <a:schemeClr val="tx1"/>
                </a:solidFill>
                <a:effectLst/>
                <a:latin typeface="Arial" charset="0"/>
                <a:ea typeface="+mn-ea"/>
                <a:cs typeface="+mn-cs"/>
              </a:rPr>
              <a:t> portfolio.</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Starting with our 7 series devices on the left - built at the 28nm technology node we began the journey to deliver beyond conventional FPGA logic, delivering our first all programmable </a:t>
            </a:r>
            <a:r>
              <a:rPr lang="en-US" sz="1200" kern="1200" dirty="0" err="1" smtClean="0">
                <a:solidFill>
                  <a:schemeClr val="tx1"/>
                </a:solidFill>
                <a:effectLst/>
                <a:latin typeface="Arial" charset="0"/>
                <a:ea typeface="+mn-ea"/>
                <a:cs typeface="+mn-cs"/>
              </a:rPr>
              <a:t>SoC</a:t>
            </a:r>
            <a:r>
              <a:rPr lang="en-US" sz="1200" kern="1200" dirty="0" smtClean="0">
                <a:solidFill>
                  <a:schemeClr val="tx1"/>
                </a:solidFill>
                <a:effectLst/>
                <a:latin typeface="Arial" charset="0"/>
                <a:ea typeface="+mn-ea"/>
                <a:cs typeface="+mn-cs"/>
              </a:rPr>
              <a:t>, namely Zynq-7000.</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We’ve always acknowledged that to keep up with design complexity at both a software and hardware level its necessary to focus on silicon process selection, architectural innovation and tools collectively. </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We pioneered the 28 HPL process with TSMC as the optimal silicon process for programmable devices… and we call this our break-out node, where we achieved a new level of price-performance-per watt. We’ve further refined this approach at 20 nm, 16nm and now look forward to 7nm with TMSC - the #1 service foundry in the world.</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But we know that it’s not process alone that determines success, it’s what you do with it. So following the highly successful 7-series families we introduced what we call the industry’s first “ASIC-class architecture” @20nm with </a:t>
            </a:r>
            <a:r>
              <a:rPr lang="en-US" sz="1200" kern="1200" dirty="0" err="1" smtClean="0">
                <a:solidFill>
                  <a:schemeClr val="tx1"/>
                </a:solidFill>
                <a:effectLst/>
                <a:latin typeface="Arial" charset="0"/>
                <a:ea typeface="+mn-ea"/>
                <a:cs typeface="+mn-cs"/>
              </a:rPr>
              <a:t>UltraScale</a:t>
            </a:r>
            <a:r>
              <a:rPr lang="en-US" sz="1200" kern="1200" dirty="0" smtClean="0">
                <a:solidFill>
                  <a:schemeClr val="tx1"/>
                </a:solidFill>
                <a:effectLst/>
                <a:latin typeface="Arial" charset="0"/>
                <a:ea typeface="+mn-ea"/>
                <a:cs typeface="+mn-cs"/>
              </a:rPr>
              <a:t>. Now augmented with </a:t>
            </a:r>
            <a:r>
              <a:rPr lang="en-US" sz="1200" kern="1200" dirty="0" err="1" smtClean="0">
                <a:solidFill>
                  <a:schemeClr val="tx1"/>
                </a:solidFill>
                <a:effectLst/>
                <a:latin typeface="Arial" charset="0"/>
                <a:ea typeface="+mn-ea"/>
                <a:cs typeface="+mn-cs"/>
              </a:rPr>
              <a:t>UltraScale</a:t>
            </a:r>
            <a:r>
              <a:rPr lang="en-US" sz="1200" kern="1200" dirty="0" smtClean="0">
                <a:solidFill>
                  <a:schemeClr val="tx1"/>
                </a:solidFill>
                <a:effectLst/>
                <a:latin typeface="Arial" charset="0"/>
                <a:ea typeface="+mn-ea"/>
                <a:cs typeface="+mn-cs"/>
              </a:rPr>
              <a:t>+ FPGAs at 16nm and our </a:t>
            </a:r>
            <a:r>
              <a:rPr lang="en-US" sz="1200" kern="1200" dirty="0" err="1" smtClean="0">
                <a:solidFill>
                  <a:schemeClr val="tx1"/>
                </a:solidFill>
                <a:effectLst/>
                <a:latin typeface="Arial" charset="0"/>
                <a:ea typeface="+mn-ea"/>
                <a:cs typeface="+mn-cs"/>
              </a:rPr>
              <a:t>Heterogenous</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Zynq</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UltraScale</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SoC.</a:t>
            </a:r>
            <a:endParaRPr lang="en-US" sz="1200" kern="1200" dirty="0" smtClean="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We also introduced </a:t>
            </a:r>
            <a:r>
              <a:rPr lang="en-US" sz="1200" kern="1200" dirty="0" err="1" smtClean="0">
                <a:solidFill>
                  <a:schemeClr val="tx1"/>
                </a:solidFill>
                <a:effectLst/>
                <a:latin typeface="Arial" charset="0"/>
                <a:ea typeface="+mn-ea"/>
                <a:cs typeface="+mn-cs"/>
              </a:rPr>
              <a:t>Vivado</a:t>
            </a:r>
            <a:r>
              <a:rPr lang="en-US" sz="1200" kern="1200" dirty="0" smtClean="0">
                <a:solidFill>
                  <a:schemeClr val="tx1"/>
                </a:solidFill>
                <a:effectLst/>
                <a:latin typeface="Arial" charset="0"/>
                <a:ea typeface="+mn-ea"/>
                <a:cs typeface="+mn-cs"/>
              </a:rPr>
              <a:t>, a breakthrough design suite with ASIC-class capabilities for productivity and Quality-of-Results. Recognizing that the design complexity our customers are now dealing with goes beyond traditional FPGA design and implementation flows. So extending this productivity imperative by laying out design methodology guidelines with </a:t>
            </a:r>
            <a:r>
              <a:rPr lang="en-US" sz="1200" kern="1200" dirty="0" err="1" smtClean="0">
                <a:solidFill>
                  <a:schemeClr val="tx1"/>
                </a:solidFill>
                <a:effectLst/>
                <a:latin typeface="Arial" charset="0"/>
                <a:ea typeface="+mn-ea"/>
                <a:cs typeface="+mn-cs"/>
              </a:rPr>
              <a:t>UltraFAST</a:t>
            </a:r>
            <a:r>
              <a:rPr lang="en-US" sz="1200" kern="1200" dirty="0" smtClean="0">
                <a:solidFill>
                  <a:schemeClr val="tx1"/>
                </a:solidFill>
                <a:effectLst/>
                <a:latin typeface="Arial" charset="0"/>
                <a:ea typeface="+mn-ea"/>
                <a:cs typeface="+mn-cs"/>
              </a:rPr>
              <a:t>, and introduced high level flows such as HLS and now </a:t>
            </a:r>
            <a:r>
              <a:rPr lang="en-US" sz="1200" kern="1200" dirty="0" err="1" smtClean="0">
                <a:solidFill>
                  <a:schemeClr val="tx1"/>
                </a:solidFill>
                <a:effectLst/>
                <a:latin typeface="Arial" charset="0"/>
                <a:ea typeface="+mn-ea"/>
                <a:cs typeface="+mn-cs"/>
              </a:rPr>
              <a:t>SDx</a:t>
            </a:r>
            <a:r>
              <a:rPr lang="en-US" sz="1200" kern="1200" dirty="0" smtClean="0">
                <a:solidFill>
                  <a:schemeClr val="tx1"/>
                </a:solidFill>
                <a:effectLst/>
                <a:latin typeface="Arial" charset="0"/>
                <a:ea typeface="+mn-ea"/>
                <a:cs typeface="+mn-cs"/>
              </a:rPr>
              <a:t> for faster time to integration of both hardware </a:t>
            </a:r>
            <a:r>
              <a:rPr lang="en-US" sz="1200" i="1" kern="1200" dirty="0" smtClean="0">
                <a:solidFill>
                  <a:schemeClr val="tx1"/>
                </a:solidFill>
                <a:effectLst/>
                <a:latin typeface="Arial" charset="0"/>
                <a:ea typeface="+mn-ea"/>
                <a:cs typeface="+mn-cs"/>
              </a:rPr>
              <a:t>and</a:t>
            </a:r>
            <a:r>
              <a:rPr lang="en-US" sz="1200" kern="1200" dirty="0" smtClean="0">
                <a:solidFill>
                  <a:schemeClr val="tx1"/>
                </a:solidFill>
                <a:effectLst/>
                <a:latin typeface="Arial" charset="0"/>
                <a:ea typeface="+mn-ea"/>
                <a:cs typeface="+mn-cs"/>
              </a:rPr>
              <a:t> software.</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All of this initially made possible our break-out move into all things programmable – beyond FPGAs, with all programmable </a:t>
            </a:r>
            <a:r>
              <a:rPr lang="en-US" sz="1200" kern="1200" dirty="0" err="1" smtClean="0">
                <a:solidFill>
                  <a:schemeClr val="tx1"/>
                </a:solidFill>
                <a:effectLst/>
                <a:latin typeface="Arial" charset="0"/>
                <a:ea typeface="+mn-ea"/>
                <a:cs typeface="+mn-cs"/>
              </a:rPr>
              <a:t>SoCs</a:t>
            </a:r>
            <a:r>
              <a:rPr lang="en-US" sz="1200" kern="1200" dirty="0" smtClean="0">
                <a:solidFill>
                  <a:schemeClr val="tx1"/>
                </a:solidFill>
                <a:effectLst/>
                <a:latin typeface="Arial" charset="0"/>
                <a:ea typeface="+mn-ea"/>
                <a:cs typeface="+mn-cs"/>
              </a:rPr>
              <a:t> for new levels of integration and intelligence and beyond monolithic die with 3D ICs for breakthrough levels of capacity and performance. </a:t>
            </a:r>
          </a:p>
          <a:p>
            <a:pPr marL="171450" lvl="0" indent="-171450">
              <a:buFont typeface="Arial" panose="020B0604020202020204" pitchFamily="34" charset="0"/>
              <a:buChar char="•"/>
            </a:pPr>
            <a:endParaRPr lang="en-US" dirty="0"/>
          </a:p>
        </p:txBody>
      </p:sp>
    </p:spTree>
    <p:extLst>
      <p:ext uri="{BB962C8B-B14F-4D97-AF65-F5344CB8AC3E}">
        <p14:creationId xmlns:p14="http://schemas.microsoft.com/office/powerpoint/2010/main" val="2825082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charset="0"/>
                <a:ea typeface="+mn-ea"/>
                <a:cs typeface="+mn-cs"/>
              </a:rPr>
              <a:t>And that’s where FPGAs and </a:t>
            </a:r>
            <a:r>
              <a:rPr lang="en-US" sz="1200" b="1" kern="1200" dirty="0" err="1" smtClean="0">
                <a:solidFill>
                  <a:schemeClr val="tx1"/>
                </a:solidFill>
                <a:effectLst/>
                <a:latin typeface="Arial" charset="0"/>
                <a:ea typeface="+mn-ea"/>
                <a:cs typeface="+mn-cs"/>
              </a:rPr>
              <a:t>Zynq</a:t>
            </a:r>
            <a:r>
              <a:rPr lang="en-US" sz="1200" b="1" kern="1200" dirty="0" smtClean="0">
                <a:solidFill>
                  <a:schemeClr val="tx1"/>
                </a:solidFill>
                <a:effectLst/>
                <a:latin typeface="Arial" charset="0"/>
                <a:ea typeface="+mn-ea"/>
                <a:cs typeface="+mn-cs"/>
              </a:rPr>
              <a:t> </a:t>
            </a:r>
            <a:r>
              <a:rPr lang="en-US" sz="1200" b="1" kern="1200" dirty="0" err="1" smtClean="0">
                <a:solidFill>
                  <a:schemeClr val="tx1"/>
                </a:solidFill>
                <a:effectLst/>
                <a:latin typeface="Arial" charset="0"/>
                <a:ea typeface="+mn-ea"/>
                <a:cs typeface="+mn-cs"/>
              </a:rPr>
              <a:t>SoC</a:t>
            </a:r>
            <a:r>
              <a:rPr lang="en-US" sz="1200" b="1" kern="1200" dirty="0" smtClean="0">
                <a:solidFill>
                  <a:schemeClr val="tx1"/>
                </a:solidFill>
                <a:effectLst/>
                <a:latin typeface="Arial" charset="0"/>
                <a:ea typeface="+mn-ea"/>
                <a:cs typeface="+mn-cs"/>
              </a:rPr>
              <a:t> come into play</a:t>
            </a:r>
          </a:p>
          <a:p>
            <a:r>
              <a:rPr lang="en-US" sz="1200" kern="1200" dirty="0" smtClean="0">
                <a:solidFill>
                  <a:schemeClr val="tx1"/>
                </a:solidFill>
                <a:effectLst/>
                <a:latin typeface="Arial" charset="0"/>
                <a:ea typeface="+mn-ea"/>
                <a:cs typeface="+mn-cs"/>
              </a:rPr>
              <a:t>With their </a:t>
            </a:r>
            <a:r>
              <a:rPr lang="en-US" sz="1200" b="1" kern="1200" dirty="0" smtClean="0">
                <a:solidFill>
                  <a:schemeClr val="tx1"/>
                </a:solidFill>
                <a:effectLst/>
                <a:latin typeface="Arial" charset="0"/>
                <a:ea typeface="+mn-ea"/>
                <a:cs typeface="+mn-cs"/>
              </a:rPr>
              <a:t>programmable hardware and PS</a:t>
            </a:r>
            <a:r>
              <a:rPr lang="en-US" sz="1200" kern="1200" dirty="0" smtClean="0">
                <a:solidFill>
                  <a:schemeClr val="tx1"/>
                </a:solidFill>
                <a:effectLst/>
                <a:latin typeface="Arial" charset="0"/>
                <a:ea typeface="+mn-ea"/>
                <a:cs typeface="+mn-cs"/>
              </a:rPr>
              <a:t>, they can be dynamically reconfigured as custom accelerators.</a:t>
            </a:r>
            <a:endParaRPr lang="en-US" sz="1200" kern="1200" baseline="0" dirty="0" smtClean="0">
              <a:solidFill>
                <a:schemeClr val="tx1"/>
              </a:solidFill>
              <a:effectLst/>
              <a:latin typeface="Arial" charset="0"/>
              <a:ea typeface="+mn-ea"/>
              <a:cs typeface="+mn-cs"/>
            </a:endParaRPr>
          </a:p>
          <a:p>
            <a:r>
              <a:rPr lang="en-US" sz="1200" kern="1200" baseline="0" dirty="0" smtClean="0">
                <a:solidFill>
                  <a:schemeClr val="tx1"/>
                </a:solidFill>
                <a:effectLst/>
                <a:latin typeface="Arial" charset="0"/>
                <a:ea typeface="+mn-ea"/>
                <a:cs typeface="+mn-cs"/>
              </a:rPr>
              <a:t>The main advantages of these devices are:</a:t>
            </a:r>
            <a:endParaRPr lang="en-US" sz="1200" kern="1200" dirty="0" smtClean="0">
              <a:solidFill>
                <a:schemeClr val="tx1"/>
              </a:solidFill>
              <a:effectLst/>
              <a:latin typeface="Arial" charset="0"/>
              <a:ea typeface="+mn-ea"/>
              <a:cs typeface="+mn-cs"/>
            </a:endParaRPr>
          </a:p>
          <a:p>
            <a:pPr marL="228600" lvl="0" indent="-228600">
              <a:buFont typeface="+mj-lt"/>
              <a:buAutoNum type="arabicPeriod"/>
            </a:pPr>
            <a:r>
              <a:rPr lang="en-US" sz="1200" b="0" kern="1200" dirty="0" smtClean="0">
                <a:solidFill>
                  <a:schemeClr val="tx1"/>
                </a:solidFill>
                <a:effectLst/>
                <a:latin typeface="Arial" charset="0"/>
                <a:ea typeface="+mn-ea"/>
                <a:cs typeface="+mn-cs"/>
              </a:rPr>
              <a:t>The ability to build a custom processing architecture</a:t>
            </a:r>
            <a:r>
              <a:rPr lang="en-US" sz="1200" b="0" kern="1200" baseline="0" dirty="0" smtClean="0">
                <a:solidFill>
                  <a:schemeClr val="tx1"/>
                </a:solidFill>
                <a:effectLst/>
                <a:latin typeface="Arial" charset="0"/>
                <a:ea typeface="+mn-ea"/>
                <a:cs typeface="+mn-cs"/>
              </a:rPr>
              <a:t> with: </a:t>
            </a:r>
            <a:r>
              <a:rPr lang="en-US" sz="1200" b="1" kern="1200" dirty="0" smtClean="0">
                <a:solidFill>
                  <a:schemeClr val="tx1"/>
                </a:solidFill>
                <a:effectLst/>
                <a:latin typeface="Arial" charset="0"/>
                <a:ea typeface="+mn-ea"/>
                <a:cs typeface="+mn-cs"/>
              </a:rPr>
              <a:t>custom dataflow</a:t>
            </a:r>
            <a:r>
              <a:rPr lang="en-US" sz="1200" kern="1200" dirty="0" smtClean="0">
                <a:solidFill>
                  <a:schemeClr val="tx1"/>
                </a:solidFill>
                <a:effectLst/>
                <a:latin typeface="Arial" charset="0"/>
                <a:ea typeface="+mn-ea"/>
                <a:cs typeface="+mn-cs"/>
              </a:rPr>
              <a:t>, </a:t>
            </a:r>
            <a:r>
              <a:rPr lang="en-US" sz="1200" b="1" kern="1200" dirty="0" smtClean="0">
                <a:solidFill>
                  <a:schemeClr val="tx1"/>
                </a:solidFill>
                <a:effectLst/>
                <a:latin typeface="Arial" charset="0"/>
                <a:ea typeface="+mn-ea"/>
                <a:cs typeface="+mn-cs"/>
              </a:rPr>
              <a:t>variable precision</a:t>
            </a:r>
            <a:r>
              <a:rPr lang="en-US" sz="1200" kern="1200" dirty="0" smtClean="0">
                <a:solidFill>
                  <a:schemeClr val="tx1"/>
                </a:solidFill>
                <a:effectLst/>
                <a:latin typeface="Arial" charset="0"/>
                <a:ea typeface="+mn-ea"/>
                <a:cs typeface="+mn-cs"/>
              </a:rPr>
              <a:t>, </a:t>
            </a:r>
            <a:r>
              <a:rPr lang="en-US" sz="1200" b="1" kern="1200" dirty="0" smtClean="0">
                <a:solidFill>
                  <a:schemeClr val="tx1"/>
                </a:solidFill>
                <a:effectLst/>
                <a:latin typeface="Arial" charset="0"/>
                <a:ea typeface="+mn-ea"/>
                <a:cs typeface="+mn-cs"/>
              </a:rPr>
              <a:t>bit shuffling</a:t>
            </a:r>
            <a:r>
              <a:rPr lang="en-US" sz="1200" b="0" kern="1200" dirty="0" smtClean="0">
                <a:solidFill>
                  <a:schemeClr val="tx1"/>
                </a:solidFill>
                <a:effectLst/>
                <a:latin typeface="Arial" charset="0"/>
                <a:ea typeface="+mn-ea"/>
                <a:cs typeface="+mn-cs"/>
              </a:rPr>
              <a:t>, decision trees… </a:t>
            </a:r>
            <a:endParaRPr lang="en-US" sz="1200" kern="1200" dirty="0" smtClean="0">
              <a:solidFill>
                <a:schemeClr val="tx1"/>
              </a:solidFill>
              <a:effectLst/>
              <a:latin typeface="Arial" charset="0"/>
              <a:ea typeface="+mn-ea"/>
              <a:cs typeface="+mn-cs"/>
            </a:endParaRPr>
          </a:p>
          <a:p>
            <a:pPr marL="228600" lvl="0" indent="-228600">
              <a:buFont typeface="+mj-lt"/>
              <a:buAutoNum type="arabicPeriod"/>
            </a:pPr>
            <a:r>
              <a:rPr lang="en-US" sz="1200" b="0" kern="1200" dirty="0" smtClean="0">
                <a:solidFill>
                  <a:schemeClr val="tx1"/>
                </a:solidFill>
                <a:effectLst/>
                <a:latin typeface="Arial" charset="0"/>
                <a:ea typeface="+mn-ea"/>
                <a:cs typeface="+mn-cs"/>
              </a:rPr>
              <a:t>The ability to build a </a:t>
            </a:r>
            <a:r>
              <a:rPr lang="en-US" sz="1200" b="1" kern="1200" dirty="0" smtClean="0">
                <a:solidFill>
                  <a:schemeClr val="tx1"/>
                </a:solidFill>
                <a:effectLst/>
                <a:latin typeface="Arial" charset="0"/>
                <a:ea typeface="+mn-ea"/>
                <a:cs typeface="+mn-cs"/>
              </a:rPr>
              <a:t>custom memory hierarchy </a:t>
            </a:r>
            <a:r>
              <a:rPr lang="en-US" sz="1200" b="0" kern="1200" dirty="0" smtClean="0">
                <a:solidFill>
                  <a:schemeClr val="tx1"/>
                </a:solidFill>
                <a:effectLst/>
                <a:latin typeface="Arial" charset="0"/>
                <a:ea typeface="+mn-ea"/>
                <a:cs typeface="+mn-cs"/>
              </a:rPr>
              <a:t>which</a:t>
            </a:r>
            <a:r>
              <a:rPr lang="en-US" sz="1200" b="0" kern="1200" baseline="0" dirty="0" smtClean="0">
                <a:solidFill>
                  <a:schemeClr val="tx1"/>
                </a:solidFill>
                <a:effectLst/>
                <a:latin typeface="Arial" charset="0"/>
                <a:ea typeface="+mn-ea"/>
                <a:cs typeface="+mn-cs"/>
              </a:rPr>
              <a:t> allows </a:t>
            </a:r>
            <a:r>
              <a:rPr lang="en-US" sz="1200" kern="1200" dirty="0" smtClean="0">
                <a:solidFill>
                  <a:schemeClr val="tx1"/>
                </a:solidFill>
                <a:effectLst/>
                <a:latin typeface="Arial" charset="0"/>
                <a:ea typeface="+mn-ea"/>
                <a:cs typeface="+mn-cs"/>
              </a:rPr>
              <a:t>for streaming data from function to function without going to DDR</a:t>
            </a:r>
          </a:p>
          <a:p>
            <a:pPr marL="228600" lvl="0" indent="-228600">
              <a:buFont typeface="+mj-lt"/>
              <a:buAutoNum type="arabicPeriod"/>
            </a:pPr>
            <a:r>
              <a:rPr lang="en-US" sz="1200" kern="1200" dirty="0" smtClean="0">
                <a:solidFill>
                  <a:schemeClr val="tx1"/>
                </a:solidFill>
                <a:effectLst/>
                <a:latin typeface="Arial" charset="0"/>
                <a:ea typeface="+mn-ea"/>
                <a:cs typeface="+mn-cs"/>
              </a:rPr>
              <a:t>and at the edge, </a:t>
            </a:r>
            <a:r>
              <a:rPr lang="en-US" sz="1200" b="1" kern="1200" dirty="0" smtClean="0">
                <a:solidFill>
                  <a:schemeClr val="tx1"/>
                </a:solidFill>
                <a:effectLst/>
                <a:latin typeface="Arial" charset="0"/>
                <a:ea typeface="+mn-ea"/>
                <a:cs typeface="+mn-cs"/>
              </a:rPr>
              <a:t>sensor fusion </a:t>
            </a:r>
            <a:r>
              <a:rPr lang="en-US" sz="1200" kern="1200" dirty="0" smtClean="0">
                <a:solidFill>
                  <a:schemeClr val="tx1"/>
                </a:solidFill>
                <a:effectLst/>
                <a:latin typeface="Arial" charset="0"/>
                <a:ea typeface="+mn-ea"/>
                <a:cs typeface="+mn-cs"/>
              </a:rPr>
              <a:t>with custom IOs to accommodate a broad range of input signals for </a:t>
            </a:r>
            <a:r>
              <a:rPr lang="en-US" sz="1200" kern="1200" dirty="0" err="1" smtClean="0">
                <a:solidFill>
                  <a:schemeClr val="tx1"/>
                </a:solidFill>
                <a:effectLst/>
                <a:latin typeface="Arial" charset="0"/>
                <a:ea typeface="+mn-ea"/>
                <a:cs typeface="+mn-cs"/>
              </a:rPr>
              <a:t>IoT</a:t>
            </a:r>
            <a:endParaRPr lang="en-US" sz="1200" kern="1200" dirty="0" smtClean="0">
              <a:solidFill>
                <a:schemeClr val="tx1"/>
              </a:solidFill>
              <a:effectLst/>
              <a:latin typeface="Arial" charset="0"/>
              <a:ea typeface="+mn-ea"/>
              <a:cs typeface="+mn-cs"/>
            </a:endParaRPr>
          </a:p>
          <a:p>
            <a:r>
              <a:rPr lang="en-US" sz="1200" b="1" kern="1200" dirty="0" smtClean="0">
                <a:solidFill>
                  <a:schemeClr val="tx1"/>
                </a:solidFill>
                <a:effectLst/>
                <a:latin typeface="Arial" charset="0"/>
                <a:ea typeface="+mn-ea"/>
                <a:cs typeface="+mn-cs"/>
              </a:rPr>
              <a:t>Clearly,</a:t>
            </a:r>
            <a:r>
              <a:rPr lang="en-US" sz="1200" b="1" kern="1200" baseline="0" dirty="0" smtClean="0">
                <a:solidFill>
                  <a:schemeClr val="tx1"/>
                </a:solidFill>
                <a:effectLst/>
                <a:latin typeface="Arial" charset="0"/>
                <a:ea typeface="+mn-ea"/>
                <a:cs typeface="+mn-cs"/>
              </a:rPr>
              <a:t> </a:t>
            </a:r>
            <a:r>
              <a:rPr lang="en-US" sz="1200" b="1" kern="1200" dirty="0" smtClean="0">
                <a:solidFill>
                  <a:schemeClr val="tx1"/>
                </a:solidFill>
                <a:effectLst/>
                <a:latin typeface="Arial" charset="0"/>
                <a:ea typeface="+mn-ea"/>
                <a:cs typeface="+mn-cs"/>
              </a:rPr>
              <a:t>the flexibility of FPGAs is a key advantage for scalable, customized acceleration.</a:t>
            </a:r>
            <a:endParaRPr lang="en-US" sz="1200" b="1"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509194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charset="0"/>
                <a:ea typeface="+mn-ea"/>
                <a:cs typeface="+mn-cs"/>
              </a:rPr>
              <a:t>But the challenge is how to harness this performance and flexibility for an increasingly diverse set of developers with HW or SW</a:t>
            </a:r>
            <a:r>
              <a:rPr lang="en-US" sz="1200" b="1" kern="1200" baseline="0" dirty="0" smtClean="0">
                <a:solidFill>
                  <a:schemeClr val="tx1"/>
                </a:solidFill>
                <a:effectLst/>
                <a:latin typeface="Arial" charset="0"/>
                <a:ea typeface="+mn-ea"/>
                <a:cs typeface="+mn-cs"/>
              </a:rPr>
              <a:t> </a:t>
            </a:r>
            <a:r>
              <a:rPr lang="en-US" sz="1200" b="1" kern="1200" dirty="0" smtClean="0">
                <a:solidFill>
                  <a:schemeClr val="tx1"/>
                </a:solidFill>
                <a:effectLst/>
                <a:latin typeface="Arial" charset="0"/>
                <a:ea typeface="+mn-ea"/>
                <a:cs typeface="+mn-cs"/>
              </a:rPr>
              <a:t>backgrounds.</a:t>
            </a:r>
          </a:p>
          <a:p>
            <a:r>
              <a:rPr lang="en-US" sz="1200" b="0" kern="1200" dirty="0" smtClean="0">
                <a:solidFill>
                  <a:schemeClr val="tx1"/>
                </a:solidFill>
                <a:effectLst/>
                <a:latin typeface="Arial" charset="0"/>
                <a:ea typeface="+mn-ea"/>
                <a:cs typeface="+mn-cs"/>
              </a:rPr>
              <a:t>As you’ll learn today: Xilinx is now providing a richer development stack, that has made it a lot easier to build custom accelerators</a:t>
            </a:r>
            <a:r>
              <a:rPr lang="en-US" sz="1200" b="0" kern="1200" baseline="0" dirty="0" smtClean="0">
                <a:solidFill>
                  <a:schemeClr val="tx1"/>
                </a:solidFill>
                <a:effectLst/>
                <a:latin typeface="Arial" charset="0"/>
                <a:ea typeface="+mn-ea"/>
                <a:cs typeface="+mn-cs"/>
              </a:rPr>
              <a:t> </a:t>
            </a:r>
            <a:r>
              <a:rPr lang="en-US" sz="1200" b="0" kern="1200" dirty="0" smtClean="0">
                <a:solidFill>
                  <a:schemeClr val="tx1"/>
                </a:solidFill>
                <a:effectLst/>
                <a:latin typeface="Arial" charset="0"/>
                <a:ea typeface="+mn-ea"/>
                <a:cs typeface="+mn-cs"/>
              </a:rPr>
              <a:t>for</a:t>
            </a:r>
          </a:p>
          <a:p>
            <a:pPr marL="171450" indent="-171450">
              <a:buFont typeface="Arial" panose="020B0604020202020204" pitchFamily="34" charset="0"/>
              <a:buChar char="•"/>
            </a:pPr>
            <a:r>
              <a:rPr lang="en-US" sz="1200" b="0" kern="1200" dirty="0" smtClean="0">
                <a:solidFill>
                  <a:schemeClr val="tx1"/>
                </a:solidFill>
                <a:effectLst/>
                <a:latin typeface="Arial" charset="0"/>
                <a:ea typeface="+mn-ea"/>
                <a:cs typeface="+mn-cs"/>
              </a:rPr>
              <a:t>HW engineers</a:t>
            </a:r>
          </a:p>
          <a:p>
            <a:pPr marL="171450" indent="-171450">
              <a:buFont typeface="Arial" panose="020B0604020202020204" pitchFamily="34" charset="0"/>
              <a:buChar char="•"/>
            </a:pPr>
            <a:r>
              <a:rPr lang="en-US" sz="1200" b="0" kern="1200" dirty="0" smtClean="0">
                <a:solidFill>
                  <a:schemeClr val="tx1"/>
                </a:solidFill>
                <a:effectLst/>
                <a:latin typeface="Arial" charset="0"/>
                <a:ea typeface="+mn-ea"/>
                <a:cs typeface="+mn-cs"/>
              </a:rPr>
              <a:t>embedded SW developers</a:t>
            </a:r>
          </a:p>
          <a:p>
            <a:pPr marL="171450" indent="-171450">
              <a:buFont typeface="Arial" panose="020B0604020202020204" pitchFamily="34" charset="0"/>
              <a:buChar char="•"/>
            </a:pPr>
            <a:r>
              <a:rPr lang="en-US" sz="1200" b="0" u="sng" kern="1200" dirty="0" smtClean="0">
                <a:solidFill>
                  <a:schemeClr val="tx1"/>
                </a:solidFill>
                <a:effectLst/>
                <a:latin typeface="Arial" charset="0"/>
                <a:ea typeface="+mn-ea"/>
                <a:cs typeface="+mn-cs"/>
              </a:rPr>
              <a:t>and even</a:t>
            </a:r>
            <a:r>
              <a:rPr lang="en-US" sz="1200" b="0" u="none" kern="1200" dirty="0" smtClean="0">
                <a:solidFill>
                  <a:schemeClr val="tx1"/>
                </a:solidFill>
                <a:effectLst/>
                <a:latin typeface="Arial" charset="0"/>
                <a:ea typeface="+mn-ea"/>
                <a:cs typeface="+mn-cs"/>
              </a:rPr>
              <a:t> </a:t>
            </a:r>
            <a:r>
              <a:rPr lang="en-US" sz="1200" b="0" kern="1200" dirty="0" smtClean="0">
                <a:solidFill>
                  <a:schemeClr val="tx1"/>
                </a:solidFill>
                <a:effectLst/>
                <a:latin typeface="Arial" charset="0"/>
                <a:ea typeface="+mn-ea"/>
                <a:cs typeface="+mn-cs"/>
              </a:rPr>
              <a:t>Application SW developers</a:t>
            </a:r>
          </a:p>
          <a:p>
            <a:pPr marL="0" indent="0">
              <a:buFont typeface="Arial" panose="020B0604020202020204" pitchFamily="34" charset="0"/>
              <a:buNone/>
            </a:pPr>
            <a:r>
              <a:rPr lang="en-US" sz="1200" b="1" kern="1200" dirty="0" smtClean="0">
                <a:solidFill>
                  <a:schemeClr val="tx1"/>
                </a:solidFill>
                <a:effectLst/>
                <a:latin typeface="Arial" charset="0"/>
                <a:ea typeface="+mn-ea"/>
                <a:cs typeface="+mn-cs"/>
              </a:rPr>
              <a:t>And that comes with a breakout… </a:t>
            </a:r>
            <a:r>
              <a:rPr lang="en-US" sz="1200" b="0" kern="1200" dirty="0" smtClean="0">
                <a:solidFill>
                  <a:schemeClr val="bg2"/>
                </a:solidFill>
                <a:effectLst/>
                <a:latin typeface="Arial" charset="0"/>
                <a:ea typeface="+mn-ea"/>
                <a:cs typeface="+mn-cs"/>
              </a:rPr>
              <a:t>&lt;animation&gt;</a:t>
            </a:r>
            <a:endParaRPr lang="en-US" sz="1200" b="0" kern="1200" dirty="0">
              <a:solidFill>
                <a:schemeClr val="bg2"/>
              </a:solidFill>
              <a:effectLst/>
              <a:latin typeface="Arial" charset="0"/>
              <a:ea typeface="+mn-ea"/>
              <a:cs typeface="+mn-cs"/>
            </a:endParaRPr>
          </a:p>
        </p:txBody>
      </p:sp>
    </p:spTree>
    <p:extLst>
      <p:ext uri="{BB962C8B-B14F-4D97-AF65-F5344CB8AC3E}">
        <p14:creationId xmlns:p14="http://schemas.microsoft.com/office/powerpoint/2010/main" val="218999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6088" y="392113"/>
            <a:ext cx="3244850" cy="2433637"/>
          </a:xfrm>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charset="0"/>
                <a:ea typeface="+mn-ea"/>
                <a:cs typeface="+mn-cs"/>
              </a:rPr>
              <a:t>…a breakout in programming model!</a:t>
            </a:r>
          </a:p>
          <a:p>
            <a:r>
              <a:rPr lang="en-US" sz="1200" b="0" kern="1200" dirty="0" smtClean="0">
                <a:solidFill>
                  <a:schemeClr val="tx1"/>
                </a:solidFill>
                <a:effectLst/>
                <a:latin typeface="Arial" charset="0"/>
                <a:ea typeface="+mn-ea"/>
                <a:cs typeface="+mn-cs"/>
              </a:rPr>
              <a:t>This illustrates our tools</a:t>
            </a:r>
            <a:r>
              <a:rPr lang="en-US" sz="1200" b="0" kern="1200" baseline="0" dirty="0" smtClean="0">
                <a:solidFill>
                  <a:schemeClr val="tx1"/>
                </a:solidFill>
                <a:effectLst/>
                <a:latin typeface="Arial" charset="0"/>
                <a:ea typeface="+mn-ea"/>
                <a:cs typeface="+mn-cs"/>
              </a:rPr>
              <a:t> rollout </a:t>
            </a:r>
            <a:r>
              <a:rPr lang="en-US" sz="1200" b="0" kern="1200" dirty="0" smtClean="0">
                <a:solidFill>
                  <a:schemeClr val="tx1"/>
                </a:solidFill>
                <a:effectLst/>
                <a:latin typeface="Arial" charset="0"/>
                <a:ea typeface="+mn-ea"/>
                <a:cs typeface="+mn-cs"/>
              </a:rPr>
              <a:t>over the past ~5 years: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At the foundation: RTL programming with </a:t>
            </a:r>
            <a:r>
              <a:rPr lang="en-US" sz="1200" b="1" kern="1200" dirty="0" err="1" smtClean="0">
                <a:solidFill>
                  <a:schemeClr val="tx1"/>
                </a:solidFill>
                <a:effectLst/>
                <a:latin typeface="Arial" charset="0"/>
                <a:ea typeface="+mn-ea"/>
                <a:cs typeface="+mn-cs"/>
              </a:rPr>
              <a:t>Vivado</a:t>
            </a:r>
            <a:r>
              <a:rPr lang="en-US" sz="1200" b="1" kern="1200" dirty="0" smtClean="0">
                <a:solidFill>
                  <a:schemeClr val="tx1"/>
                </a:solidFill>
                <a:effectLst/>
                <a:latin typeface="Arial" charset="0"/>
                <a:ea typeface="+mn-ea"/>
                <a:cs typeface="+mn-cs"/>
              </a:rPr>
              <a:t> for HW design</a:t>
            </a:r>
            <a:endParaRPr lang="en-US" sz="1200" kern="1200" dirty="0" smtClean="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Above that: </a:t>
            </a:r>
            <a:r>
              <a:rPr lang="en-US" sz="1200" b="1" kern="1200" dirty="0" err="1" smtClean="0">
                <a:solidFill>
                  <a:schemeClr val="tx1"/>
                </a:solidFill>
                <a:effectLst/>
                <a:latin typeface="Arial" charset="0"/>
                <a:ea typeface="+mn-ea"/>
                <a:cs typeface="+mn-cs"/>
              </a:rPr>
              <a:t>HLx</a:t>
            </a:r>
            <a:r>
              <a:rPr lang="en-US" sz="1200" kern="1200" dirty="0" smtClean="0">
                <a:solidFill>
                  <a:schemeClr val="tx1"/>
                </a:solidFill>
                <a:effectLst/>
                <a:latin typeface="Arial" charset="0"/>
                <a:ea typeface="+mn-ea"/>
                <a:cs typeface="+mn-cs"/>
              </a:rPr>
              <a:t>, which brings a </a:t>
            </a:r>
            <a:r>
              <a:rPr lang="en-US" sz="1200" b="1" kern="1200" dirty="0" smtClean="0">
                <a:solidFill>
                  <a:schemeClr val="tx1"/>
                </a:solidFill>
                <a:effectLst/>
                <a:latin typeface="Arial" charset="0"/>
                <a:ea typeface="+mn-ea"/>
                <a:cs typeface="+mn-cs"/>
              </a:rPr>
              <a:t>15x</a:t>
            </a:r>
            <a:r>
              <a:rPr lang="en-US" sz="1200" kern="1200" dirty="0" smtClean="0">
                <a:solidFill>
                  <a:schemeClr val="tx1"/>
                </a:solidFill>
                <a:effectLst/>
                <a:latin typeface="Arial" charset="0"/>
                <a:ea typeface="+mn-ea"/>
                <a:cs typeface="+mn-cs"/>
              </a:rPr>
              <a:t> productivity to HW developers, with HLS &amp; IPI. This is the first </a:t>
            </a:r>
            <a:r>
              <a:rPr lang="en-US" sz="1200" b="1" kern="1200" dirty="0" smtClean="0">
                <a:solidFill>
                  <a:schemeClr val="tx1"/>
                </a:solidFill>
                <a:effectLst/>
                <a:latin typeface="Arial" charset="0"/>
                <a:ea typeface="+mn-ea"/>
                <a:cs typeface="+mn-cs"/>
              </a:rPr>
              <a:t>step towards SW programmability </a:t>
            </a:r>
            <a:endParaRPr lang="en-US" sz="1200" kern="1200" dirty="0" smtClean="0">
              <a:solidFill>
                <a:schemeClr val="tx1"/>
              </a:solidFill>
              <a:effectLst/>
              <a:latin typeface="Arial" charset="0"/>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Arial" charset="0"/>
                <a:ea typeface="+mn-ea"/>
                <a:cs typeface="+mn-cs"/>
              </a:rPr>
              <a:t>Here, HW engineers</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can </a:t>
            </a:r>
            <a:r>
              <a:rPr lang="en-US" sz="1200" b="1" kern="1200" dirty="0" smtClean="0">
                <a:solidFill>
                  <a:schemeClr val="tx1"/>
                </a:solidFill>
                <a:effectLst/>
                <a:latin typeface="Arial" charset="0"/>
                <a:ea typeface="+mn-ea"/>
                <a:cs typeface="+mn-cs"/>
              </a:rPr>
              <a:t>quickly write &amp; verify </a:t>
            </a:r>
            <a:r>
              <a:rPr lang="en-US" sz="1200" kern="1200" dirty="0" smtClean="0">
                <a:solidFill>
                  <a:schemeClr val="tx1"/>
                </a:solidFill>
                <a:effectLst/>
                <a:latin typeface="Arial" charset="0"/>
                <a:ea typeface="+mn-ea"/>
                <a:cs typeface="+mn-cs"/>
              </a:rPr>
              <a:t>functions in C++ </a:t>
            </a:r>
          </a:p>
          <a:p>
            <a:pPr marL="628650" lvl="1" indent="-171450">
              <a:buFont typeface="Arial" panose="020B0604020202020204" pitchFamily="34" charset="0"/>
              <a:buChar char="•"/>
            </a:pPr>
            <a:r>
              <a:rPr lang="en-US" sz="1200" kern="1200" dirty="0" smtClean="0">
                <a:solidFill>
                  <a:schemeClr val="tx1"/>
                </a:solidFill>
                <a:effectLst/>
                <a:latin typeface="Arial" charset="0"/>
                <a:ea typeface="+mn-ea"/>
                <a:cs typeface="+mn-cs"/>
              </a:rPr>
              <a:t>Then connects them in IPI, along with the IO interfaces, in a P&amp;P fashion</a:t>
            </a:r>
          </a:p>
          <a:p>
            <a:pPr marL="628650" lvl="1" indent="-171450">
              <a:buFont typeface="Arial" panose="020B0604020202020204" pitchFamily="34" charset="0"/>
              <a:buChar char="•"/>
            </a:pPr>
            <a:r>
              <a:rPr lang="en-US" sz="1200" kern="1200" dirty="0" smtClean="0">
                <a:solidFill>
                  <a:schemeClr val="tx1"/>
                </a:solidFill>
                <a:effectLst/>
                <a:latin typeface="Arial" charset="0"/>
                <a:ea typeface="+mn-ea"/>
                <a:cs typeface="+mn-cs"/>
              </a:rPr>
              <a:t>The rest of the flow goes though </a:t>
            </a:r>
            <a:r>
              <a:rPr lang="en-US" sz="1200" kern="1200" dirty="0" err="1" smtClean="0">
                <a:solidFill>
                  <a:schemeClr val="tx1"/>
                </a:solidFill>
                <a:effectLst/>
                <a:latin typeface="Arial" charset="0"/>
                <a:ea typeface="+mn-ea"/>
                <a:cs typeface="+mn-cs"/>
              </a:rPr>
              <a:t>Vivado</a:t>
            </a:r>
            <a:endParaRPr lang="en-US" sz="1200" kern="1200" dirty="0" smtClean="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To enable SW programmers, we have now released </a:t>
            </a:r>
            <a:r>
              <a:rPr lang="en-US" sz="1200" b="1" kern="1200" dirty="0" err="1" smtClean="0">
                <a:solidFill>
                  <a:schemeClr val="tx1"/>
                </a:solidFill>
                <a:effectLst/>
                <a:latin typeface="Arial" charset="0"/>
                <a:ea typeface="+mn-ea"/>
                <a:cs typeface="+mn-cs"/>
              </a:rPr>
              <a:t>SDx</a:t>
            </a:r>
            <a:r>
              <a:rPr lang="en-US" sz="1200" b="1" kern="120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which enables full SW programmability for the Edge &amp; the Cloud,</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i.e.: </a:t>
            </a:r>
            <a:r>
              <a:rPr lang="en-US" sz="1200" b="1" kern="1200" dirty="0" smtClean="0">
                <a:solidFill>
                  <a:schemeClr val="tx1"/>
                </a:solidFill>
                <a:effectLst/>
                <a:latin typeface="Arial" charset="0"/>
                <a:ea typeface="+mn-ea"/>
                <a:cs typeface="+mn-cs"/>
              </a:rPr>
              <a:t>SW developers </a:t>
            </a:r>
            <a:r>
              <a:rPr lang="en-US" sz="1200" kern="1200" dirty="0" smtClean="0">
                <a:solidFill>
                  <a:schemeClr val="tx1"/>
                </a:solidFill>
                <a:effectLst/>
                <a:latin typeface="Arial" charset="0"/>
                <a:ea typeface="+mn-ea"/>
                <a:cs typeface="+mn-cs"/>
              </a:rPr>
              <a:t>can program an FPGA </a:t>
            </a:r>
            <a:r>
              <a:rPr lang="en-US" sz="1200" b="1" kern="1200" dirty="0" smtClean="0">
                <a:solidFill>
                  <a:schemeClr val="tx1"/>
                </a:solidFill>
                <a:effectLst/>
                <a:latin typeface="Arial" charset="0"/>
                <a:ea typeface="+mn-ea"/>
                <a:cs typeface="+mn-cs"/>
              </a:rPr>
              <a:t>entirely in C/C++ or OpenCL</a:t>
            </a:r>
            <a:r>
              <a:rPr lang="en-US" sz="1200" b="0" kern="1200" dirty="0" smtClean="0">
                <a:solidFill>
                  <a:schemeClr val="tx1"/>
                </a:solidFill>
                <a:effectLst/>
                <a:latin typeface="Arial" charset="0"/>
                <a:ea typeface="+mn-ea"/>
                <a:cs typeface="+mn-cs"/>
              </a:rPr>
              <a:t>, given a board and an IO I/F design </a:t>
            </a:r>
            <a:r>
              <a:rPr lang="en-US" sz="1200" b="0" kern="1200" baseline="0" dirty="0" smtClean="0">
                <a:solidFill>
                  <a:schemeClr val="tx1"/>
                </a:solidFill>
                <a:effectLst/>
                <a:latin typeface="Arial" charset="0"/>
                <a:ea typeface="+mn-ea"/>
                <a:cs typeface="+mn-cs"/>
              </a:rPr>
              <a:t>(d</a:t>
            </a:r>
            <a:r>
              <a:rPr lang="en-US" sz="1200" b="0" kern="1200" dirty="0" smtClean="0">
                <a:solidFill>
                  <a:schemeClr val="tx1"/>
                </a:solidFill>
                <a:effectLst/>
                <a:latin typeface="Arial" charset="0"/>
                <a:ea typeface="+mn-ea"/>
                <a:cs typeface="+mn-cs"/>
              </a:rPr>
              <a:t>eveloped with </a:t>
            </a:r>
            <a:r>
              <a:rPr lang="en-US" sz="1200" b="0" kern="1200" dirty="0" err="1" smtClean="0">
                <a:solidFill>
                  <a:schemeClr val="tx1"/>
                </a:solidFill>
                <a:effectLst/>
                <a:latin typeface="Arial" charset="0"/>
                <a:ea typeface="+mn-ea"/>
                <a:cs typeface="+mn-cs"/>
              </a:rPr>
              <a:t>HLx</a:t>
            </a:r>
            <a:r>
              <a:rPr lang="en-US" sz="1200" b="0" kern="1200" dirty="0" smtClean="0">
                <a:solidFill>
                  <a:schemeClr val="tx1"/>
                </a:solidFill>
                <a:effectLst/>
                <a:latin typeface="Arial" charset="0"/>
                <a:ea typeface="+mn-ea"/>
                <a:cs typeface="+mn-cs"/>
              </a:rPr>
              <a:t>)</a:t>
            </a:r>
            <a:endParaRPr lang="en-US" sz="1200" kern="1200" dirty="0" smtClean="0">
              <a:solidFill>
                <a:schemeClr val="tx1"/>
              </a:solidFill>
              <a:effectLst/>
              <a:latin typeface="Arial" charset="0"/>
              <a:ea typeface="+mn-ea"/>
              <a:cs typeface="+mn-cs"/>
            </a:endParaRPr>
          </a:p>
          <a:p>
            <a:pPr marL="628650" lvl="1" indent="-171450">
              <a:buFont typeface="Arial" panose="020B0604020202020204" pitchFamily="34" charset="0"/>
              <a:buChar char="•"/>
            </a:pPr>
            <a:r>
              <a:rPr lang="en-US" sz="1200" b="0" i="1" u="sng" kern="1200" dirty="0" smtClean="0">
                <a:solidFill>
                  <a:schemeClr val="tx1"/>
                </a:solidFill>
                <a:effectLst/>
                <a:latin typeface="Arial" charset="0"/>
                <a:ea typeface="+mn-ea"/>
                <a:cs typeface="+mn-cs"/>
              </a:rPr>
              <a:t>(optional)</a:t>
            </a:r>
            <a:r>
              <a:rPr lang="en-US" sz="1200" b="0" i="1" u="none" kern="1200" dirty="0" smtClean="0">
                <a:solidFill>
                  <a:schemeClr val="tx1"/>
                </a:solidFill>
                <a:effectLst/>
                <a:latin typeface="Arial" charset="0"/>
                <a:ea typeface="+mn-ea"/>
                <a:cs typeface="+mn-cs"/>
              </a:rPr>
              <a:t> </a:t>
            </a:r>
            <a:r>
              <a:rPr lang="en-US" sz="1200" b="0" kern="1200" dirty="0" smtClean="0">
                <a:solidFill>
                  <a:schemeClr val="tx1"/>
                </a:solidFill>
                <a:effectLst/>
                <a:latin typeface="Arial" charset="0"/>
                <a:ea typeface="+mn-ea"/>
                <a:cs typeface="+mn-cs"/>
              </a:rPr>
              <a:t>That said, HW designers can still develop their accelerators in RTL and make them C-callable to use them in the main SW program</a:t>
            </a:r>
          </a:p>
          <a:p>
            <a:pPr marL="0" lvl="0" indent="0">
              <a:buFont typeface="Arial" panose="020B0604020202020204" pitchFamily="34" charset="0"/>
              <a:buNone/>
            </a:pPr>
            <a:r>
              <a:rPr lang="en-US" sz="1200" b="1" kern="1200" dirty="0" smtClean="0">
                <a:solidFill>
                  <a:schemeClr val="tx1"/>
                </a:solidFill>
                <a:effectLst/>
                <a:latin typeface="Arial" charset="0"/>
                <a:ea typeface="+mn-ea"/>
                <a:cs typeface="+mn-cs"/>
              </a:rPr>
              <a:t>And</a:t>
            </a:r>
            <a:r>
              <a:rPr lang="en-US" sz="1200" b="1" kern="1200" baseline="0" dirty="0" smtClean="0">
                <a:solidFill>
                  <a:schemeClr val="tx1"/>
                </a:solidFill>
                <a:effectLst/>
                <a:latin typeface="Arial" charset="0"/>
                <a:ea typeface="+mn-ea"/>
                <a:cs typeface="+mn-cs"/>
              </a:rPr>
              <a:t> we didn’t stop here…</a:t>
            </a:r>
            <a:endParaRPr lang="en-US" sz="1200" b="1" kern="1200" dirty="0" smtClean="0">
              <a:solidFill>
                <a:schemeClr val="tx1"/>
              </a:solidFill>
              <a:effectLst/>
              <a:latin typeface="Arial" charset="0"/>
              <a:ea typeface="+mn-ea"/>
              <a:cs typeface="+mn-cs"/>
            </a:endParaRPr>
          </a:p>
        </p:txBody>
      </p:sp>
    </p:spTree>
    <p:extLst>
      <p:ext uri="{BB962C8B-B14F-4D97-AF65-F5344CB8AC3E}">
        <p14:creationId xmlns:p14="http://schemas.microsoft.com/office/powerpoint/2010/main" val="1049255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8100" y="381000"/>
            <a:ext cx="4413250" cy="3309938"/>
          </a:xfrm>
        </p:spPr>
      </p:sp>
      <p:sp>
        <p:nvSpPr>
          <p:cNvPr id="3" name="Notes Placeholder 2"/>
          <p:cNvSpPr>
            <a:spLocks noGrp="1"/>
          </p:cNvSpPr>
          <p:nvPr>
            <p:ph type="body" idx="1"/>
          </p:nvPr>
        </p:nvSpPr>
        <p:spPr/>
        <p:txBody>
          <a:bodyPr>
            <a:normAutofit fontScale="85000" lnSpcReduction="20000"/>
          </a:bodyPr>
          <a:lstStyle/>
          <a:p>
            <a:pPr lvl="0"/>
            <a:r>
              <a:rPr lang="en-US" sz="1200" kern="1200" dirty="0" smtClean="0">
                <a:solidFill>
                  <a:schemeClr val="tx1"/>
                </a:solidFill>
                <a:effectLst/>
                <a:latin typeface="Arial" charset="0"/>
                <a:ea typeface="+mn-ea"/>
                <a:cs typeface="+mn-cs"/>
              </a:rPr>
              <a:t>Presenter Note:</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This is another slide we are also standardizing on at the front end of our presentations. While the previous slide lays out the strategic direction, this one transitions to the specific family names, but abstracts away the nodes to simplify the story and convey a message of scalability at both the FPGA and </a:t>
            </a:r>
            <a:r>
              <a:rPr lang="en-US" sz="1200" kern="1200" dirty="0" err="1" smtClean="0">
                <a:solidFill>
                  <a:schemeClr val="tx1"/>
                </a:solidFill>
                <a:effectLst/>
                <a:latin typeface="Arial" charset="0"/>
                <a:ea typeface="+mn-ea"/>
                <a:cs typeface="+mn-cs"/>
              </a:rPr>
              <a:t>SoC</a:t>
            </a:r>
            <a:r>
              <a:rPr lang="en-US" sz="1200" kern="1200" dirty="0" smtClean="0">
                <a:solidFill>
                  <a:schemeClr val="tx1"/>
                </a:solidFill>
                <a:effectLst/>
                <a:latin typeface="Arial" charset="0"/>
                <a:ea typeface="+mn-ea"/>
                <a:cs typeface="+mn-cs"/>
              </a:rPr>
              <a:t> level. This is in the FPGA pitch as well but as I talk through it obviously I’m giving it more emphasis on the </a:t>
            </a:r>
            <a:r>
              <a:rPr lang="en-US" sz="1200" kern="1200" dirty="0" err="1" smtClean="0">
                <a:solidFill>
                  <a:schemeClr val="tx1"/>
                </a:solidFill>
                <a:effectLst/>
                <a:latin typeface="Arial" charset="0"/>
                <a:ea typeface="+mn-ea"/>
                <a:cs typeface="+mn-cs"/>
              </a:rPr>
              <a:t>SoC.</a:t>
            </a:r>
            <a:endParaRPr lang="en-US" sz="1200" kern="1200" dirty="0" smtClean="0">
              <a:solidFill>
                <a:schemeClr val="tx1"/>
              </a:solidFill>
              <a:effectLst/>
              <a:latin typeface="Arial" charset="0"/>
              <a:ea typeface="+mn-ea"/>
              <a:cs typeface="+mn-cs"/>
            </a:endParaRPr>
          </a:p>
          <a:p>
            <a:pPr marL="0" lvl="0" indent="0">
              <a:buFont typeface="Arial" panose="020B0604020202020204" pitchFamily="34" charset="0"/>
              <a:buNone/>
            </a:pPr>
            <a:endParaRPr lang="en-US" dirty="0" smtClean="0"/>
          </a:p>
          <a:p>
            <a:pPr marL="0" lvl="0" indent="0">
              <a:buFont typeface="Arial" panose="020B0604020202020204" pitchFamily="34" charset="0"/>
              <a:buNone/>
            </a:pPr>
            <a:r>
              <a:rPr lang="en-US" dirty="0" smtClean="0"/>
              <a:t>Slide Notes: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So let’s take a closer look at the specific families that comprise these FPGA, 3D IC, and </a:t>
            </a:r>
            <a:r>
              <a:rPr lang="en-US" sz="1200" kern="1200" dirty="0" err="1" smtClean="0">
                <a:solidFill>
                  <a:schemeClr val="tx1"/>
                </a:solidFill>
                <a:effectLst/>
                <a:latin typeface="Arial" charset="0"/>
                <a:ea typeface="+mn-ea"/>
                <a:cs typeface="+mn-cs"/>
              </a:rPr>
              <a:t>SoC</a:t>
            </a:r>
            <a:r>
              <a:rPr lang="en-US" sz="1200" kern="1200" dirty="0" smtClean="0">
                <a:solidFill>
                  <a:schemeClr val="tx1"/>
                </a:solidFill>
                <a:effectLst/>
                <a:latin typeface="Arial" charset="0"/>
                <a:ea typeface="+mn-ea"/>
                <a:cs typeface="+mn-cs"/>
              </a:rPr>
              <a:t> solutions.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In 2011, we introduced the first all-programmable </a:t>
            </a:r>
            <a:r>
              <a:rPr lang="en-US" sz="1200" kern="1200" dirty="0" err="1" smtClean="0">
                <a:solidFill>
                  <a:schemeClr val="tx1"/>
                </a:solidFill>
                <a:effectLst/>
                <a:latin typeface="Arial" charset="0"/>
                <a:ea typeface="+mn-ea"/>
                <a:cs typeface="+mn-cs"/>
              </a:rPr>
              <a:t>SoC</a:t>
            </a:r>
            <a:r>
              <a:rPr lang="en-US" sz="1200" kern="1200" dirty="0" smtClean="0">
                <a:solidFill>
                  <a:schemeClr val="tx1"/>
                </a:solidFill>
                <a:effectLst/>
                <a:latin typeface="Arial" charset="0"/>
                <a:ea typeface="+mn-ea"/>
                <a:cs typeface="+mn-cs"/>
              </a:rPr>
              <a:t> with Zynq-7000 that merged a dual core processing system with FPGA fabric to create a hybrid homogenous </a:t>
            </a:r>
            <a:r>
              <a:rPr lang="en-US" sz="1200" kern="1200" dirty="0" err="1" smtClean="0">
                <a:solidFill>
                  <a:schemeClr val="tx1"/>
                </a:solidFill>
                <a:effectLst/>
                <a:latin typeface="Arial" charset="0"/>
                <a:ea typeface="+mn-ea"/>
                <a:cs typeface="+mn-cs"/>
              </a:rPr>
              <a:t>SoC</a:t>
            </a:r>
            <a:r>
              <a:rPr lang="en-US" sz="1200" kern="1200" dirty="0" smtClean="0">
                <a:solidFill>
                  <a:schemeClr val="tx1"/>
                </a:solidFill>
                <a:effectLst/>
                <a:latin typeface="Arial" charset="0"/>
                <a:ea typeface="+mn-ea"/>
                <a:cs typeface="+mn-cs"/>
              </a:rPr>
              <a:t> - where closely coupled programmable hardware could offer additional acceleration and processing. This was the first of its kind and has since evolved into something even more groundbreaking in the 16nm generation with </a:t>
            </a:r>
            <a:r>
              <a:rPr lang="en-US" sz="1200" kern="1200" dirty="0" err="1" smtClean="0">
                <a:solidFill>
                  <a:schemeClr val="tx1"/>
                </a:solidFill>
                <a:effectLst/>
                <a:latin typeface="Arial" charset="0"/>
                <a:ea typeface="+mn-ea"/>
                <a:cs typeface="+mn-cs"/>
              </a:rPr>
              <a:t>Zynq</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UltraScale</a:t>
            </a:r>
            <a:r>
              <a:rPr lang="en-US" sz="1200" kern="1200" dirty="0" smtClean="0">
                <a:solidFill>
                  <a:schemeClr val="tx1"/>
                </a:solidFill>
                <a:effectLst/>
                <a:latin typeface="Arial" charset="0"/>
                <a:ea typeface="+mn-ea"/>
                <a:cs typeface="+mn-cs"/>
              </a:rPr>
              <a:t>+ - our heterogeneous </a:t>
            </a:r>
            <a:r>
              <a:rPr lang="en-US" sz="1200" kern="1200" dirty="0" err="1" smtClean="0">
                <a:solidFill>
                  <a:schemeClr val="tx1"/>
                </a:solidFill>
                <a:effectLst/>
                <a:latin typeface="Arial" charset="0"/>
                <a:ea typeface="+mn-ea"/>
                <a:cs typeface="+mn-cs"/>
              </a:rPr>
              <a:t>MPSoC</a:t>
            </a:r>
            <a:r>
              <a:rPr lang="en-US" sz="1200" kern="1200" dirty="0" smtClean="0">
                <a:solidFill>
                  <a:schemeClr val="tx1"/>
                </a:solidFill>
                <a:effectLst/>
                <a:latin typeface="Arial" charset="0"/>
                <a:ea typeface="+mn-ea"/>
                <a:cs typeface="+mn-cs"/>
              </a:rPr>
              <a:t>. </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For FPGAs, the Cost Optimized FPGA category is shared by the </a:t>
            </a:r>
            <a:r>
              <a:rPr lang="en-US" sz="1200" kern="1200" dirty="0" err="1" smtClean="0">
                <a:solidFill>
                  <a:schemeClr val="tx1"/>
                </a:solidFill>
                <a:effectLst/>
                <a:latin typeface="Arial" charset="0"/>
                <a:ea typeface="+mn-ea"/>
                <a:cs typeface="+mn-cs"/>
              </a:rPr>
              <a:t>Artix</a:t>
            </a:r>
            <a:r>
              <a:rPr lang="en-US" sz="1200" kern="1200" dirty="0" smtClean="0">
                <a:solidFill>
                  <a:schemeClr val="tx1"/>
                </a:solidFill>
                <a:effectLst/>
                <a:latin typeface="Arial" charset="0"/>
                <a:ea typeface="+mn-ea"/>
                <a:cs typeface="+mn-cs"/>
              </a:rPr>
              <a:t> family and Spartan portfolios.  While Spartan-6 is the only 45nm family in this view, it continues to meet the capability needs for </a:t>
            </a:r>
            <a:r>
              <a:rPr lang="en-US" sz="1200" i="1" kern="1200" dirty="0" smtClean="0">
                <a:solidFill>
                  <a:schemeClr val="tx1"/>
                </a:solidFill>
                <a:effectLst/>
                <a:latin typeface="Arial" charset="0"/>
                <a:ea typeface="+mn-ea"/>
                <a:cs typeface="+mn-cs"/>
              </a:rPr>
              <a:t>many</a:t>
            </a:r>
            <a:r>
              <a:rPr lang="en-US" sz="1200" kern="1200" dirty="0" smtClean="0">
                <a:solidFill>
                  <a:schemeClr val="tx1"/>
                </a:solidFill>
                <a:effectLst/>
                <a:latin typeface="Arial" charset="0"/>
                <a:ea typeface="+mn-ea"/>
                <a:cs typeface="+mn-cs"/>
              </a:rPr>
              <a:t> cost-sensitive applications at the right price point, by far the industry leader in its class.</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We pioneered the mid-range with the </a:t>
            </a:r>
            <a:r>
              <a:rPr lang="en-US" sz="1200" kern="1200" dirty="0" err="1" smtClean="0">
                <a:solidFill>
                  <a:schemeClr val="tx1"/>
                </a:solidFill>
                <a:effectLst/>
                <a:latin typeface="Arial" charset="0"/>
                <a:ea typeface="+mn-ea"/>
                <a:cs typeface="+mn-cs"/>
              </a:rPr>
              <a:t>Kintex</a:t>
            </a:r>
            <a:r>
              <a:rPr lang="en-US" sz="1200" kern="1200" dirty="0" smtClean="0">
                <a:solidFill>
                  <a:schemeClr val="tx1"/>
                </a:solidFill>
                <a:effectLst/>
                <a:latin typeface="Arial" charset="0"/>
                <a:ea typeface="+mn-ea"/>
                <a:cs typeface="+mn-cs"/>
              </a:rPr>
              <a:t> family, representing a unique price-performance-balance not seen before, and we’ve continued that for the subsequent two generations since then.</a:t>
            </a:r>
          </a:p>
          <a:p>
            <a:pPr marL="171450" lvl="0" indent="-171450">
              <a:buFont typeface="Arial" panose="020B0604020202020204" pitchFamily="34" charset="0"/>
              <a:buChar char="•"/>
            </a:pPr>
            <a:r>
              <a:rPr lang="en-US" sz="1200" kern="1200" dirty="0" err="1" smtClean="0">
                <a:solidFill>
                  <a:schemeClr val="tx1"/>
                </a:solidFill>
                <a:effectLst/>
                <a:latin typeface="Arial" charset="0"/>
                <a:ea typeface="+mn-ea"/>
                <a:cs typeface="+mn-cs"/>
              </a:rPr>
              <a:t>Virtex</a:t>
            </a:r>
            <a:r>
              <a:rPr lang="en-US" sz="1200" kern="1200" dirty="0" smtClean="0">
                <a:solidFill>
                  <a:schemeClr val="tx1"/>
                </a:solidFill>
                <a:effectLst/>
                <a:latin typeface="Arial" charset="0"/>
                <a:ea typeface="+mn-ea"/>
                <a:cs typeface="+mn-cs"/>
              </a:rPr>
              <a:t> has been our high-end category for a long time, always representing the greatest performance and capacity for any given generation.</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By way of reflection cost-optimized mid-range, and high-end are characteristics of the </a:t>
            </a:r>
            <a:r>
              <a:rPr lang="en-US" sz="1200" kern="1200" dirty="0" err="1" smtClean="0">
                <a:solidFill>
                  <a:schemeClr val="tx1"/>
                </a:solidFill>
                <a:effectLst/>
                <a:latin typeface="Arial" charset="0"/>
                <a:ea typeface="+mn-ea"/>
                <a:cs typeface="+mn-cs"/>
              </a:rPr>
              <a:t>SoC</a:t>
            </a:r>
            <a:r>
              <a:rPr lang="en-US" sz="1200" kern="1200" dirty="0" smtClean="0">
                <a:solidFill>
                  <a:schemeClr val="tx1"/>
                </a:solidFill>
                <a:effectLst/>
                <a:latin typeface="Arial" charset="0"/>
                <a:ea typeface="+mn-ea"/>
                <a:cs typeface="+mn-cs"/>
              </a:rPr>
              <a:t> portfolio as well. </a:t>
            </a:r>
            <a:r>
              <a:rPr lang="en-US" sz="1200" kern="1200" dirty="0" err="1" smtClean="0">
                <a:solidFill>
                  <a:schemeClr val="tx1"/>
                </a:solidFill>
                <a:effectLst/>
                <a:latin typeface="Arial" charset="0"/>
                <a:ea typeface="+mn-ea"/>
                <a:cs typeface="+mn-cs"/>
              </a:rPr>
              <a:t>Zynq</a:t>
            </a:r>
            <a:r>
              <a:rPr lang="en-US" sz="1200" kern="1200" dirty="0" smtClean="0">
                <a:solidFill>
                  <a:schemeClr val="tx1"/>
                </a:solidFill>
                <a:effectLst/>
                <a:latin typeface="Arial" charset="0"/>
                <a:ea typeface="+mn-ea"/>
                <a:cs typeface="+mn-cs"/>
              </a:rPr>
              <a:t> 7000 covers a range of performance and processing capabilities, while </a:t>
            </a:r>
            <a:r>
              <a:rPr lang="en-US" sz="1200" kern="1200" dirty="0" err="1" smtClean="0">
                <a:solidFill>
                  <a:schemeClr val="tx1"/>
                </a:solidFill>
                <a:effectLst/>
                <a:latin typeface="Arial" charset="0"/>
                <a:ea typeface="+mn-ea"/>
                <a:cs typeface="+mn-cs"/>
              </a:rPr>
              <a:t>Zynq</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UltraScale</a:t>
            </a:r>
            <a:r>
              <a:rPr lang="en-US" sz="1200" kern="1200" dirty="0" smtClean="0">
                <a:solidFill>
                  <a:schemeClr val="tx1"/>
                </a:solidFill>
                <a:effectLst/>
                <a:latin typeface="Arial" charset="0"/>
                <a:ea typeface="+mn-ea"/>
                <a:cs typeface="+mn-cs"/>
              </a:rPr>
              <a:t>+ extends or solution to high-end processing requirements. </a:t>
            </a:r>
          </a:p>
        </p:txBody>
      </p:sp>
      <p:sp>
        <p:nvSpPr>
          <p:cNvPr id="4" name="Slide Number Placeholder 3"/>
          <p:cNvSpPr>
            <a:spLocks noGrp="1"/>
          </p:cNvSpPr>
          <p:nvPr>
            <p:ph type="sldNum" sz="quarter" idx="10"/>
          </p:nvPr>
        </p:nvSpPr>
        <p:spPr>
          <a:xfrm>
            <a:off x="5270409" y="6667490"/>
            <a:ext cx="4033410" cy="351236"/>
          </a:xfrm>
          <a:prstGeom prst="rect">
            <a:avLst/>
          </a:prstGeom>
        </p:spPr>
        <p:txBody>
          <a:bodyPr/>
          <a:lstStyle/>
          <a:p>
            <a:fld id="{7DFD22F3-9FB5-4CC4-928B-DB015D5A034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03587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Presenter</a:t>
            </a:r>
            <a:r>
              <a:rPr lang="en-US" baseline="0" dirty="0" smtClean="0"/>
              <a:t> Note:</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If your audience is familiar with Zynq-7000 you don’t have to go through all these points, but highlight that with the success of the family we decided to augment it with a “big brother” offering over 5X performance per watt, delivering a more capable set of processors, a broader range of peripherals, and even more interconnect bandwidth. Namely, </a:t>
            </a:r>
            <a:r>
              <a:rPr lang="en-US" sz="1200" kern="1200" dirty="0" err="1" smtClean="0">
                <a:solidFill>
                  <a:schemeClr val="tx1"/>
                </a:solidFill>
                <a:effectLst/>
                <a:latin typeface="Arial" charset="0"/>
                <a:ea typeface="+mn-ea"/>
                <a:cs typeface="+mn-cs"/>
              </a:rPr>
              <a:t>Zynq</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UltraScale</a:t>
            </a:r>
            <a:r>
              <a:rPr lang="en-US" sz="1200" kern="1200" dirty="0" smtClean="0">
                <a:solidFill>
                  <a:schemeClr val="tx1"/>
                </a:solidFill>
                <a:effectLst/>
                <a:latin typeface="Arial" charset="0"/>
                <a:ea typeface="+mn-ea"/>
                <a:cs typeface="+mn-cs"/>
              </a:rPr>
              <a:t>+.</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Slide Notes:</a:t>
            </a:r>
          </a:p>
          <a:p>
            <a:pPr marL="0" indent="0">
              <a:buFont typeface="Arial" panose="020B0604020202020204" pitchFamily="34" charset="0"/>
              <a:buNone/>
            </a:pPr>
            <a:r>
              <a:rPr lang="en-US" sz="1200" kern="1200" dirty="0" smtClean="0">
                <a:solidFill>
                  <a:schemeClr val="tx1"/>
                </a:solidFill>
                <a:effectLst/>
                <a:latin typeface="Arial" charset="0"/>
                <a:ea typeface="+mn-ea"/>
                <a:cs typeface="+mn-cs"/>
              </a:rPr>
              <a:t>[Click-1]</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For those of you who aren’t familiar with Zynq-7000, the architecture leverages a dedicated processing system at the heart of which is an ARM Cortex A9 </a:t>
            </a:r>
            <a:r>
              <a:rPr lang="en-US" sz="1200" kern="1200" dirty="0" err="1" smtClean="0">
                <a:solidFill>
                  <a:schemeClr val="tx1"/>
                </a:solidFill>
                <a:effectLst/>
                <a:latin typeface="Arial" charset="0"/>
                <a:ea typeface="+mn-ea"/>
                <a:cs typeface="+mn-cs"/>
              </a:rPr>
              <a:t>MPCore</a:t>
            </a:r>
            <a:r>
              <a:rPr lang="en-US" sz="1200" kern="1200" dirty="0" smtClean="0">
                <a:solidFill>
                  <a:schemeClr val="tx1"/>
                </a:solidFill>
                <a:effectLst/>
                <a:latin typeface="Arial" charset="0"/>
                <a:ea typeface="+mn-ea"/>
                <a:cs typeface="+mn-cs"/>
              </a:rPr>
              <a:t> - with either a single or</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200" kern="1200" dirty="0" smtClean="0">
                <a:solidFill>
                  <a:schemeClr val="tx1"/>
                </a:solidFill>
                <a:effectLst/>
                <a:latin typeface="Arial" charset="0"/>
                <a:ea typeface="+mn-ea"/>
                <a:cs typeface="+mn-cs"/>
              </a:rPr>
              <a:t>[Click-2]</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dual CPU implementation plus a custom 256KB of on-chip memory attached directly to the Snoop Control Unit.</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Beyond this a critical part of the processing-subsystem is a selection of integrated peripherals:</a:t>
            </a:r>
          </a:p>
          <a:p>
            <a:pPr marL="0" indent="0">
              <a:buFont typeface="Arial" panose="020B0604020202020204" pitchFamily="34" charset="0"/>
              <a:buNone/>
            </a:pPr>
            <a:r>
              <a:rPr lang="en-US" sz="1200" kern="1200" dirty="0" smtClean="0">
                <a:solidFill>
                  <a:schemeClr val="tx1"/>
                </a:solidFill>
                <a:effectLst/>
                <a:latin typeface="Arial" charset="0"/>
                <a:ea typeface="+mn-ea"/>
                <a:cs typeface="+mn-cs"/>
              </a:rPr>
              <a:t>[Click-3]</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a tightly coupled, flexible high performance DDR controller with ECC support.</a:t>
            </a:r>
          </a:p>
          <a:p>
            <a:pPr marL="0" indent="0">
              <a:buFont typeface="Arial" panose="020B0604020202020204" pitchFamily="34" charset="0"/>
              <a:buNone/>
            </a:pPr>
            <a:r>
              <a:rPr lang="en-US" sz="1200" kern="1200" dirty="0" smtClean="0">
                <a:solidFill>
                  <a:schemeClr val="tx1"/>
                </a:solidFill>
                <a:effectLst/>
                <a:latin typeface="Arial" charset="0"/>
                <a:ea typeface="+mn-ea"/>
                <a:cs typeface="+mn-cs"/>
              </a:rPr>
              <a:t>[Click-4]</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SPI &amp; I2C controllers for external component control, an array of memory controllers for Non Volatile memory access and USB 2.0 plus Gigabit Ethernet for common data interfacing. </a:t>
            </a:r>
          </a:p>
          <a:p>
            <a:pPr marL="0" indent="0">
              <a:buFont typeface="Arial" panose="020B0604020202020204" pitchFamily="34" charset="0"/>
              <a:buNone/>
            </a:pPr>
            <a:r>
              <a:rPr lang="en-US" sz="1200" kern="1200" dirty="0" smtClean="0">
                <a:solidFill>
                  <a:schemeClr val="tx1"/>
                </a:solidFill>
                <a:effectLst/>
                <a:latin typeface="Arial" charset="0"/>
                <a:ea typeface="+mn-ea"/>
                <a:cs typeface="+mn-cs"/>
              </a:rPr>
              <a:t>[Click-5]</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But what made </a:t>
            </a:r>
            <a:r>
              <a:rPr lang="en-US" sz="1200" kern="1200" dirty="0" err="1" smtClean="0">
                <a:solidFill>
                  <a:schemeClr val="tx1"/>
                </a:solidFill>
                <a:effectLst/>
                <a:latin typeface="Arial" charset="0"/>
                <a:ea typeface="+mn-ea"/>
                <a:cs typeface="+mn-cs"/>
              </a:rPr>
              <a:t>Zynq</a:t>
            </a:r>
            <a:r>
              <a:rPr lang="en-US" sz="1200" kern="1200" dirty="0" smtClean="0">
                <a:solidFill>
                  <a:schemeClr val="tx1"/>
                </a:solidFill>
                <a:effectLst/>
                <a:latin typeface="Arial" charset="0"/>
                <a:ea typeface="+mn-ea"/>
                <a:cs typeface="+mn-cs"/>
              </a:rPr>
              <a:t> a unique integration solution is the ability to merge a capable processor with flexible hardware technology, enabling the merging of CPU, DSP, ASSP, FPGA and mixed signal functionality on a single chip. </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With over 3,000 interconnects between programmable FPGA technology and processor, you get low latency I/O bandwidth that’s simply impossible in a multi-chip solution. There just wouldn’t be enough pins to match this connectivity. </a:t>
            </a:r>
          </a:p>
          <a:p>
            <a:pPr marL="0" indent="0">
              <a:buFont typeface="Arial" panose="020B0604020202020204" pitchFamily="34" charset="0"/>
              <a:buNone/>
            </a:pPr>
            <a:r>
              <a:rPr lang="en-US" sz="1200" kern="1200" dirty="0" smtClean="0">
                <a:solidFill>
                  <a:schemeClr val="tx1"/>
                </a:solidFill>
                <a:effectLst/>
                <a:latin typeface="Arial" charset="0"/>
                <a:ea typeface="+mn-ea"/>
                <a:cs typeface="+mn-cs"/>
              </a:rPr>
              <a:t>[Click-6]</a:t>
            </a:r>
          </a:p>
          <a:p>
            <a:pPr marL="171450" lvl="0" indent="-171450">
              <a:buFont typeface="Arial" panose="020B0604020202020204" pitchFamily="34" charset="0"/>
              <a:buChar char="•"/>
            </a:pPr>
            <a:r>
              <a:rPr lang="en-US" sz="1200" kern="1200" dirty="0" smtClean="0">
                <a:solidFill>
                  <a:schemeClr val="tx1"/>
                </a:solidFill>
                <a:effectLst/>
                <a:latin typeface="Arial" charset="0"/>
                <a:ea typeface="+mn-ea"/>
                <a:cs typeface="+mn-cs"/>
              </a:rPr>
              <a:t>But there’s no way to enable all this without a breadth of both embedded and hardware design tools and IP, plus an ecosystem of familiar OS solutions and run-time libraries.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5187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9064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7745" y="5031551"/>
            <a:ext cx="2210850" cy="707473"/>
          </a:xfrm>
          <a:prstGeom prst="rect">
            <a:avLst/>
          </a:prstGeom>
        </p:spPr>
      </p:pic>
      <p:cxnSp>
        <p:nvCxnSpPr>
          <p:cNvPr id="12" name="Straight Connector 11"/>
          <p:cNvCxnSpPr/>
          <p:nvPr/>
        </p:nvCxnSpPr>
        <p:spPr bwMode="auto">
          <a:xfrm>
            <a:off x="2963168" y="5031552"/>
            <a:ext cx="0" cy="669638"/>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pic>
        <p:nvPicPr>
          <p:cNvPr id="13" name="Picture 2" descr="642A3B6F-F61A-4C8B-86E2-3677E54A117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l="10027" t="21600" r="5606" b="8626"/>
          <a:stretch/>
        </p:blipFill>
        <p:spPr bwMode="auto">
          <a:xfrm>
            <a:off x="-11017" y="-33867"/>
            <a:ext cx="9155018" cy="4517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bwMode="auto">
          <a:xfrm flipV="1">
            <a:off x="0" y="4476194"/>
            <a:ext cx="9144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 name="Title 1"/>
          <p:cNvSpPr>
            <a:spLocks noGrp="1"/>
          </p:cNvSpPr>
          <p:nvPr>
            <p:ph type="title" hasCustomPrompt="1"/>
          </p:nvPr>
        </p:nvSpPr>
        <p:spPr>
          <a:xfrm>
            <a:off x="3227742" y="5055935"/>
            <a:ext cx="5916258" cy="530352"/>
          </a:xfr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sp>
        <p:nvSpPr>
          <p:cNvPr id="6" name="Text Placeholder 5"/>
          <p:cNvSpPr>
            <a:spLocks noGrp="1"/>
          </p:cNvSpPr>
          <p:nvPr>
            <p:ph type="body" sz="quarter" idx="10" hasCustomPrompt="1"/>
          </p:nvPr>
        </p:nvSpPr>
        <p:spPr>
          <a:xfrm>
            <a:off x="842963" y="5938838"/>
            <a:ext cx="7369175" cy="711200"/>
          </a:xfrm>
          <a:prstGeom prst="rect">
            <a:avLst/>
          </a:prstGeom>
        </p:spPr>
        <p:txBody>
          <a:bodyPr/>
          <a:lstStyle>
            <a:lvl1pPr marL="0" indent="0">
              <a:lnSpc>
                <a:spcPct val="100000"/>
              </a:lnSpc>
              <a:spcBef>
                <a:spcPts val="0"/>
              </a:spcBef>
              <a:buNone/>
              <a:defRPr/>
            </a:lvl1pPr>
          </a:lstStyle>
          <a:p>
            <a:r>
              <a:rPr lang="en-US" sz="2000" kern="0" dirty="0" smtClean="0">
                <a:solidFill>
                  <a:schemeClr val="tx1">
                    <a:lumMod val="75000"/>
                    <a:lumOff val="25000"/>
                  </a:schemeClr>
                </a:solidFill>
                <a:effectLst/>
              </a:rPr>
              <a:t>Name</a:t>
            </a:r>
            <a:r>
              <a:rPr lang="en-US" sz="2000" kern="0" dirty="0" smtClean="0">
                <a:solidFill>
                  <a:schemeClr val="accent4"/>
                </a:solidFill>
                <a:effectLst/>
              </a:rPr>
              <a:t>…</a:t>
            </a:r>
            <a:endParaRPr lang="en-US" sz="2000" kern="0" dirty="0" smtClean="0">
              <a:solidFill>
                <a:schemeClr val="tx1">
                  <a:lumMod val="75000"/>
                  <a:lumOff val="25000"/>
                </a:schemeClr>
              </a:solidFill>
              <a:effectLst/>
            </a:endParaRPr>
          </a:p>
        </p:txBody>
      </p:sp>
    </p:spTree>
    <p:extLst>
      <p:ext uri="{BB962C8B-B14F-4D97-AF65-F5344CB8AC3E}">
        <p14:creationId xmlns:p14="http://schemas.microsoft.com/office/powerpoint/2010/main" val="4102789004"/>
      </p:ext>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spTree>
    <p:extLst>
      <p:ext uri="{BB962C8B-B14F-4D97-AF65-F5344CB8AC3E}">
        <p14:creationId xmlns:p14="http://schemas.microsoft.com/office/powerpoint/2010/main" val="382215075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lusion Slide (Alt 1)">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23634" y="2803655"/>
            <a:ext cx="4096733" cy="1233085"/>
          </a:xfrm>
          <a:prstGeom prst="rect">
            <a:avLst/>
          </a:prstGeom>
        </p:spPr>
      </p:pic>
    </p:spTree>
    <p:extLst>
      <p:ext uri="{BB962C8B-B14F-4D97-AF65-F5344CB8AC3E}">
        <p14:creationId xmlns:p14="http://schemas.microsoft.com/office/powerpoint/2010/main" val="1060418104"/>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clusion Slide (Al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467" y="1364175"/>
            <a:ext cx="8229600" cy="1007066"/>
          </a:xfrm>
        </p:spPr>
        <p:txBody>
          <a:bodyPr/>
          <a:lstStyle>
            <a:lvl1pPr algn="ctr">
              <a:defRPr sz="4800" b="1"/>
            </a:lvl1pPr>
          </a:lstStyle>
          <a:p>
            <a:r>
              <a:rPr lang="en-US" dirty="0" smtClean="0"/>
              <a:t>Thank You!</a:t>
            </a:r>
            <a:endParaRPr lang="en-US" dirty="0"/>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23634" y="2803655"/>
            <a:ext cx="4096733" cy="1233085"/>
          </a:xfrm>
          <a:prstGeom prst="rect">
            <a:avLst/>
          </a:prstGeom>
        </p:spPr>
      </p:pic>
    </p:spTree>
    <p:extLst>
      <p:ext uri="{BB962C8B-B14F-4D97-AF65-F5344CB8AC3E}">
        <p14:creationId xmlns:p14="http://schemas.microsoft.com/office/powerpoint/2010/main" val="2013370145"/>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786" t="4709" r="762" b="30201"/>
          <a:stretch/>
        </p:blipFill>
        <p:spPr>
          <a:xfrm>
            <a:off x="2192" y="0"/>
            <a:ext cx="9141808" cy="4532932"/>
          </a:xfrm>
          <a:prstGeom prst="rect">
            <a:avLst/>
          </a:prstGeom>
        </p:spPr>
      </p:pic>
      <p:sp>
        <p:nvSpPr>
          <p:cNvPr id="2" name="Rectangle 1"/>
          <p:cNvSpPr/>
          <p:nvPr userDrawn="1"/>
        </p:nvSpPr>
        <p:spPr bwMode="auto">
          <a:xfrm>
            <a:off x="1" y="3281081"/>
            <a:ext cx="9144002" cy="1256427"/>
          </a:xfrm>
          <a:prstGeom prst="rect">
            <a:avLst/>
          </a:prstGeom>
          <a:gradFill>
            <a:gsLst>
              <a:gs pos="0">
                <a:schemeClr val="tx1">
                  <a:lumMod val="90000"/>
                  <a:alpha val="37000"/>
                </a:schemeClr>
              </a:gs>
              <a:gs pos="47000">
                <a:schemeClr val="tx1">
                  <a:lumMod val="90000"/>
                  <a:lumOff val="10000"/>
                  <a:alpha val="86000"/>
                </a:schemeClr>
              </a:gs>
              <a:gs pos="100000">
                <a:schemeClr val="tx1">
                  <a:alpha val="88000"/>
                </a:schemeClr>
              </a:gs>
            </a:gsLst>
            <a:lin ang="10800000" scaled="0"/>
          </a:gra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6" name="Rectangle 5"/>
          <p:cNvSpPr/>
          <p:nvPr userDrawn="1"/>
        </p:nvSpPr>
        <p:spPr bwMode="auto">
          <a:xfrm flipV="1">
            <a:off x="0" y="4514644"/>
            <a:ext cx="9144000" cy="18288"/>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11" name="Rectangle 10"/>
          <p:cNvSpPr/>
          <p:nvPr userDrawn="1"/>
        </p:nvSpPr>
        <p:spPr bwMode="auto">
          <a:xfrm flipV="1">
            <a:off x="-37813" y="3281078"/>
            <a:ext cx="80010" cy="1256426"/>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5115" y="340760"/>
            <a:ext cx="2165685" cy="693020"/>
          </a:xfrm>
          <a:prstGeom prst="rect">
            <a:avLst/>
          </a:prstGeom>
        </p:spPr>
      </p:pic>
    </p:spTree>
    <p:extLst>
      <p:ext uri="{BB962C8B-B14F-4D97-AF65-F5344CB8AC3E}">
        <p14:creationId xmlns:p14="http://schemas.microsoft.com/office/powerpoint/2010/main" val="86819572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27150"/>
            <a:ext cx="8233646" cy="4268337"/>
          </a:xfrm>
          <a:prstGeom prst="rect">
            <a:avLst/>
          </a:prstGeom>
        </p:spPr>
        <p:txBody>
          <a:bodyPr/>
          <a:lstStyle>
            <a:lvl1pPr marL="228600" indent="-228600" algn="l" rtl="0" eaLnBrk="0" fontAlgn="base" hangingPunct="0">
              <a:lnSpc>
                <a:spcPct val="110000"/>
              </a:lnSpc>
              <a:spcBef>
                <a:spcPts val="8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463550" indent="-174625">
              <a:lnSpc>
                <a:spcPct val="110000"/>
              </a:lnSpc>
              <a:defRPr/>
            </a:lvl2pPr>
            <a:lvl3pPr marL="682625" indent="-173038">
              <a:lnSpc>
                <a:spcPct val="110000"/>
              </a:lnSpc>
              <a:defRPr/>
            </a:lvl3pPr>
            <a:lvl4pPr marL="914400" indent="-173038">
              <a:lnSpc>
                <a:spcPct val="110000"/>
              </a:lnSpc>
              <a:buFont typeface="Arial" pitchFamily="34" charset="0"/>
              <a:buChar char="–"/>
              <a:defRPr sz="1400"/>
            </a:lvl4pPr>
            <a:lvl5pPr marL="1319213" indent="-34766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sp>
        <p:nvSpPr>
          <p:cNvPr id="6" name="Rectangle 11"/>
          <p:cNvSpPr>
            <a:spLocks noGrp="1" noChangeArrowheads="1"/>
          </p:cNvSpPr>
          <p:nvPr>
            <p:ph type="title"/>
          </p:nvPr>
        </p:nvSpPr>
        <p:spPr bwMode="auto">
          <a:xfrm>
            <a:off x="457200" y="209551"/>
            <a:ext cx="8229600" cy="56147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272861227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42F1AE-5065-4B31-8971-BBE1D7D771EC}" type="datetimeFigureOut">
              <a:rPr lang="en-US" smtClean="0"/>
              <a:pPr/>
              <a:t>10/6/2017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63FD911-8171-4566-9A69-B0D9211F5CF2}" type="slidenum">
              <a:rPr lang="en-US" smtClean="0"/>
              <a:pPr/>
              <a:t>‹#›</a:t>
            </a:fld>
            <a:endParaRPr lang="en-US"/>
          </a:p>
        </p:txBody>
      </p:sp>
      <p:sp>
        <p:nvSpPr>
          <p:cNvPr id="7" name="fc" descr="© Copyright 2017 Xilinx&#10;."/>
          <p:cNvSpPr txBox="1"/>
          <p:nvPr userDrawn="1"/>
        </p:nvSpPr>
        <p:spPr>
          <a:xfrm>
            <a:off x="0" y="6505829"/>
            <a:ext cx="9144000" cy="383823"/>
          </a:xfrm>
          <a:prstGeom prst="rect">
            <a:avLst/>
          </a:prstGeom>
        </p:spPr>
        <p:txBody>
          <a:bodyPr vert="horz" rtlCol="0">
            <a:spAutoFit/>
          </a:bodyPr>
          <a:lstStyle/>
          <a:p>
            <a:pPr algn="ctr">
              <a:lnSpc>
                <a:spcPct val="150000"/>
              </a:lnSpc>
              <a:buClr>
                <a:schemeClr val="bg1"/>
              </a:buClr>
            </a:pPr>
            <a:r>
              <a:rPr lang="en-US" sz="1000" b="0" i="0" u="none" kern="0" baseline="0" smtClean="0">
                <a:solidFill>
                  <a:srgbClr val="000000"/>
                </a:solidFill>
                <a:latin typeface="arial" panose="020B0604020202020204" pitchFamily="34" charset="0"/>
              </a:rPr>
              <a:t>© Copyright 2017 Xilinx</a:t>
            </a:r>
          </a:p>
          <a:p>
            <a:pPr algn="ctr">
              <a:lnSpc>
                <a:spcPct val="150000"/>
              </a:lnSpc>
              <a:buClr>
                <a:schemeClr val="bg1"/>
              </a:buClr>
            </a:pPr>
            <a:r>
              <a:rPr lang="en-US" sz="300" b="0" i="0" u="none" kern="0" baseline="0" smtClean="0">
                <a:solidFill>
                  <a:srgbClr val="FFFFFF"/>
                </a:solidFill>
                <a:latin typeface="arial" panose="020B0604020202020204" pitchFamily="34" charset="0"/>
              </a:rPr>
              <a:t>.</a:t>
            </a:r>
            <a:endParaRPr lang="en-US" sz="300" b="0" i="0" u="none" kern="0" baseline="0" dirty="0" smtClean="0">
              <a:solidFill>
                <a:srgbClr val="FFFFFF"/>
              </a:solidFill>
              <a:latin typeface="arial" panose="020B0604020202020204" pitchFamily="34" charset="0"/>
            </a:endParaRPr>
          </a:p>
        </p:txBody>
      </p:sp>
    </p:spTree>
    <p:extLst>
      <p:ext uri="{BB962C8B-B14F-4D97-AF65-F5344CB8AC3E}">
        <p14:creationId xmlns:p14="http://schemas.microsoft.com/office/powerpoint/2010/main" val="372741809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5"/>
          <p:cNvSpPr>
            <a:spLocks noGrp="1" noChangeArrowheads="1"/>
          </p:cNvSpPr>
          <p:nvPr>
            <p:ph type="sldNum" sz="quarter" idx="10"/>
          </p:nvPr>
        </p:nvSpPr>
        <p:spPr>
          <a:xfrm>
            <a:off x="457200" y="6577013"/>
            <a:ext cx="838200" cy="244475"/>
          </a:xfrm>
          <a:prstGeom prst="rect">
            <a:avLst/>
          </a:prstGeom>
          <a:ln/>
        </p:spPr>
        <p:txBody>
          <a:bodyPr/>
          <a:lstStyle>
            <a:lvl1pPr>
              <a:defRPr/>
            </a:lvl1pPr>
          </a:lstStyle>
          <a:p>
            <a:pPr>
              <a:defRPr/>
            </a:pPr>
            <a:r>
              <a:rPr lang="en-US" dirty="0">
                <a:solidFill>
                  <a:srgbClr val="008CA8"/>
                </a:solidFill>
              </a:rPr>
              <a:t>Page </a:t>
            </a:r>
            <a:fld id="{F565B2B4-8BBF-4D30-843C-3C0D59D6D170}" type="slidenum">
              <a:rPr lang="en-US">
                <a:solidFill>
                  <a:srgbClr val="008CA8"/>
                </a:solidFill>
              </a:rPr>
              <a:pPr>
                <a:defRPr/>
              </a:pPr>
              <a:t>‹#›</a:t>
            </a:fld>
            <a:endParaRPr lang="en-US" dirty="0">
              <a:solidFill>
                <a:srgbClr val="008CA8"/>
              </a:solidFill>
            </a:endParaRPr>
          </a:p>
        </p:txBody>
      </p:sp>
    </p:spTree>
    <p:extLst>
      <p:ext uri="{BB962C8B-B14F-4D97-AF65-F5344CB8AC3E}">
        <p14:creationId xmlns:p14="http://schemas.microsoft.com/office/powerpoint/2010/main" val="511950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2963168" y="5285553"/>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2" name="Title 1"/>
          <p:cNvSpPr>
            <a:spLocks noGrp="1"/>
          </p:cNvSpPr>
          <p:nvPr>
            <p:ph type="title" hasCustomPrompt="1"/>
          </p:nvPr>
        </p:nvSpPr>
        <p:spPr>
          <a:xfrm>
            <a:off x="3227742" y="5302020"/>
            <a:ext cx="5916258" cy="530352"/>
          </a:xfr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800" y="5285553"/>
            <a:ext cx="1915517" cy="817288"/>
          </a:xfrm>
          <a:prstGeom prst="rect">
            <a:avLst/>
          </a:prstGeom>
        </p:spPr>
      </p:pic>
      <p:pic>
        <p:nvPicPr>
          <p:cNvPr id="5" name="Picture 4"/>
          <p:cNvPicPr>
            <a:picLocks noChangeAspect="1"/>
          </p:cNvPicPr>
          <p:nvPr userDrawn="1"/>
        </p:nvPicPr>
        <p:blipFill>
          <a:blip r:embed="rId3"/>
          <a:stretch>
            <a:fillRect/>
          </a:stretch>
        </p:blipFill>
        <p:spPr>
          <a:xfrm>
            <a:off x="1" y="1"/>
            <a:ext cx="9157661" cy="4656667"/>
          </a:xfrm>
          <a:prstGeom prst="rect">
            <a:avLst/>
          </a:prstGeom>
        </p:spPr>
      </p:pic>
      <p:sp>
        <p:nvSpPr>
          <p:cNvPr id="10" name="Title 1"/>
          <p:cNvSpPr txBox="1">
            <a:spLocks/>
          </p:cNvSpPr>
          <p:nvPr userDrawn="1"/>
        </p:nvSpPr>
        <p:spPr bwMode="auto">
          <a:xfrm>
            <a:off x="481" y="4313933"/>
            <a:ext cx="9144000" cy="342734"/>
          </a:xfrm>
          <a:prstGeom prst="rect">
            <a:avLst/>
          </a:prstGeom>
          <a:noFill/>
          <a:ln w="9525">
            <a:noFill/>
            <a:miter lim="800000"/>
            <a:headEnd/>
            <a:tailEnd/>
          </a:ln>
        </p:spPr>
        <p:txBody>
          <a:bodyPr vert="horz" wrap="square" lIns="0" tIns="34290" rIns="68580" bIns="34290" numCol="1" anchor="t" anchorCtr="0" compatLnSpc="1">
            <a:prstTxWarp prst="textNoShape">
              <a:avLst/>
            </a:prstTxWarp>
          </a:bodyPr>
          <a:lstStyle>
            <a:lvl1pPr algn="l" rtl="0" eaLnBrk="1" fontAlgn="base" hangingPunct="1">
              <a:lnSpc>
                <a:spcPct val="98000"/>
              </a:lnSpc>
              <a:spcBef>
                <a:spcPct val="0"/>
              </a:spcBef>
              <a:spcAft>
                <a:spcPct val="0"/>
              </a:spcAft>
              <a:defRPr lang="en-US" sz="3600" b="0" baseline="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algn="ctr"/>
            <a:r>
              <a:rPr lang="en-US" sz="1200" b="0" kern="300" baseline="0" dirty="0" smtClean="0">
                <a:solidFill>
                  <a:schemeClr val="bg1"/>
                </a:solidFill>
                <a:effectLst/>
                <a:latin typeface="+mj-lt"/>
              </a:rPr>
              <a:t>Connect         •          Learn          •          Share</a:t>
            </a:r>
            <a:endParaRPr lang="en-US" sz="1200" b="0" kern="300" baseline="0" dirty="0">
              <a:solidFill>
                <a:schemeClr val="bg1"/>
              </a:solidFill>
              <a:effectLst/>
              <a:latin typeface="+mj-lt"/>
            </a:endParaRPr>
          </a:p>
        </p:txBody>
      </p:sp>
    </p:spTree>
    <p:extLst>
      <p:ext uri="{BB962C8B-B14F-4D97-AF65-F5344CB8AC3E}">
        <p14:creationId xmlns:p14="http://schemas.microsoft.com/office/powerpoint/2010/main" val="423167801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r="6988" b="20877"/>
          <a:stretch/>
        </p:blipFill>
        <p:spPr>
          <a:xfrm>
            <a:off x="0" y="0"/>
            <a:ext cx="9144003" cy="4537509"/>
          </a:xfrm>
          <a:prstGeom prst="rect">
            <a:avLst/>
          </a:prstGeom>
        </p:spPr>
      </p:pic>
      <p:sp>
        <p:nvSpPr>
          <p:cNvPr id="2" name="Rectangle 1"/>
          <p:cNvSpPr/>
          <p:nvPr/>
        </p:nvSpPr>
        <p:spPr bwMode="auto">
          <a:xfrm>
            <a:off x="22861" y="3281081"/>
            <a:ext cx="9121139" cy="1256427"/>
          </a:xfrm>
          <a:prstGeom prst="rect">
            <a:avLst/>
          </a:prstGeom>
          <a:gradFill>
            <a:gsLst>
              <a:gs pos="0">
                <a:schemeClr val="tx1">
                  <a:lumMod val="90000"/>
                  <a:alpha val="37000"/>
                </a:schemeClr>
              </a:gs>
              <a:gs pos="47000">
                <a:schemeClr val="tx1">
                  <a:lumMod val="90000"/>
                  <a:lumOff val="10000"/>
                  <a:alpha val="86000"/>
                </a:schemeClr>
              </a:gs>
              <a:gs pos="100000">
                <a:schemeClr val="tx1">
                  <a:alpha val="88000"/>
                </a:schemeClr>
              </a:gs>
            </a:gsLst>
            <a:lin ang="10800000" scaled="0"/>
          </a:gra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6" name="Rectangle 5"/>
          <p:cNvSpPr/>
          <p:nvPr/>
        </p:nvSpPr>
        <p:spPr bwMode="auto">
          <a:xfrm flipV="1">
            <a:off x="22860" y="4514644"/>
            <a:ext cx="9144000" cy="18288"/>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11" name="Rectangle 10"/>
          <p:cNvSpPr/>
          <p:nvPr/>
        </p:nvSpPr>
        <p:spPr bwMode="auto">
          <a:xfrm flipV="1">
            <a:off x="-14953" y="3281078"/>
            <a:ext cx="80010" cy="1256426"/>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5115" y="340760"/>
            <a:ext cx="2165685" cy="693020"/>
          </a:xfrm>
          <a:prstGeom prst="rect">
            <a:avLst/>
          </a:prstGeom>
        </p:spPr>
      </p:pic>
      <p:sp>
        <p:nvSpPr>
          <p:cNvPr id="8" name="Content Placeholder 2"/>
          <p:cNvSpPr>
            <a:spLocks noGrp="1"/>
          </p:cNvSpPr>
          <p:nvPr>
            <p:ph idx="1" hasCustomPrompt="1"/>
          </p:nvPr>
        </p:nvSpPr>
        <p:spPr>
          <a:xfrm>
            <a:off x="457200" y="3518070"/>
            <a:ext cx="8233646" cy="664382"/>
          </a:xfrm>
          <a:prstGeom prst="rect">
            <a:avLst/>
          </a:prstGeom>
        </p:spPr>
        <p:txBody>
          <a:bodyPr/>
          <a:lstStyle>
            <a:lvl1pPr marL="0" indent="0" algn="l" rtl="0" eaLnBrk="0" fontAlgn="base" hangingPunct="0">
              <a:lnSpc>
                <a:spcPct val="110000"/>
              </a:lnSpc>
              <a:spcBef>
                <a:spcPts val="800"/>
              </a:spcBef>
              <a:spcAft>
                <a:spcPct val="0"/>
              </a:spcAft>
              <a:buClr>
                <a:schemeClr val="tx2"/>
              </a:buClr>
              <a:buSzPct val="88000"/>
              <a:buFont typeface="Wingdings" pitchFamily="2" charset="2"/>
              <a:buNone/>
              <a:defRPr lang="en-US" sz="3200" b="1" dirty="0" smtClean="0">
                <a:solidFill>
                  <a:schemeClr val="bg1"/>
                </a:solidFill>
                <a:latin typeface="+mn-lt"/>
                <a:ea typeface="+mn-ea"/>
                <a:cs typeface="+mn-cs"/>
              </a:defRPr>
            </a:lvl1pPr>
            <a:lvl2pPr marL="463550" indent="-174625">
              <a:lnSpc>
                <a:spcPct val="110000"/>
              </a:lnSpc>
              <a:defRPr/>
            </a:lvl2pPr>
            <a:lvl3pPr marL="682625" indent="-173038">
              <a:lnSpc>
                <a:spcPct val="110000"/>
              </a:lnSpc>
              <a:defRPr/>
            </a:lvl3pPr>
            <a:lvl4pPr marL="914400" indent="-173038">
              <a:lnSpc>
                <a:spcPct val="110000"/>
              </a:lnSpc>
              <a:buFont typeface="Arial" pitchFamily="34" charset="0"/>
              <a:buChar char="–"/>
              <a:defRPr sz="1400"/>
            </a:lvl4pPr>
            <a:lvl5pPr marL="1319213" indent="-347663">
              <a:defRPr/>
            </a:lvl5pPr>
          </a:lstStyle>
          <a:p>
            <a:pPr lvl="0"/>
            <a:r>
              <a:rPr lang="en-US" dirty="0" smtClean="0"/>
              <a:t>Title</a:t>
            </a:r>
          </a:p>
        </p:txBody>
      </p:sp>
      <p:sp>
        <p:nvSpPr>
          <p:cNvPr id="10" name="Content Placeholder 2"/>
          <p:cNvSpPr>
            <a:spLocks noGrp="1"/>
          </p:cNvSpPr>
          <p:nvPr>
            <p:ph idx="10" hasCustomPrompt="1"/>
          </p:nvPr>
        </p:nvSpPr>
        <p:spPr>
          <a:xfrm>
            <a:off x="457200" y="4751633"/>
            <a:ext cx="2386739" cy="664382"/>
          </a:xfrm>
        </p:spPr>
        <p:txBody>
          <a:bodyPr/>
          <a:lstStyle>
            <a:lvl1pPr marL="0" indent="0" algn="l" rtl="0" eaLnBrk="0" fontAlgn="base" hangingPunct="0">
              <a:lnSpc>
                <a:spcPct val="110000"/>
              </a:lnSpc>
              <a:spcBef>
                <a:spcPts val="800"/>
              </a:spcBef>
              <a:spcAft>
                <a:spcPct val="0"/>
              </a:spcAft>
              <a:buClr>
                <a:schemeClr val="tx2"/>
              </a:buClr>
              <a:buSzPct val="88000"/>
              <a:buFont typeface="Wingdings" pitchFamily="2" charset="2"/>
              <a:buNone/>
              <a:defRPr lang="en-US" sz="2000" b="0" dirty="0" smtClean="0">
                <a:solidFill>
                  <a:schemeClr val="tx1"/>
                </a:solidFill>
                <a:latin typeface="+mn-lt"/>
                <a:ea typeface="+mn-ea"/>
                <a:cs typeface="+mn-cs"/>
              </a:defRPr>
            </a:lvl1pPr>
            <a:lvl2pPr marL="463550" indent="-174625">
              <a:lnSpc>
                <a:spcPct val="110000"/>
              </a:lnSpc>
              <a:defRPr/>
            </a:lvl2pPr>
            <a:lvl3pPr marL="682625" indent="-173038">
              <a:lnSpc>
                <a:spcPct val="110000"/>
              </a:lnSpc>
              <a:defRPr/>
            </a:lvl3pPr>
            <a:lvl4pPr marL="914400" indent="-173038">
              <a:lnSpc>
                <a:spcPct val="110000"/>
              </a:lnSpc>
              <a:buFont typeface="Arial" pitchFamily="34" charset="0"/>
              <a:buChar char="–"/>
              <a:defRPr sz="1400"/>
            </a:lvl4pPr>
            <a:lvl5pPr marL="1319213" indent="-347663">
              <a:defRPr/>
            </a:lvl5pPr>
          </a:lstStyle>
          <a:p>
            <a:pPr lvl="0"/>
            <a:r>
              <a:rPr lang="en-US" dirty="0" smtClean="0"/>
              <a:t>Presenter</a:t>
            </a:r>
          </a:p>
          <a:p>
            <a:pPr lvl="0"/>
            <a:r>
              <a:rPr lang="en-US" dirty="0" smtClean="0"/>
              <a:t>…</a:t>
            </a:r>
          </a:p>
        </p:txBody>
      </p:sp>
    </p:spTree>
    <p:extLst>
      <p:ext uri="{BB962C8B-B14F-4D97-AF65-F5344CB8AC3E}">
        <p14:creationId xmlns:p14="http://schemas.microsoft.com/office/powerpoint/2010/main" val="1312246913"/>
      </p:ext>
    </p:extLst>
  </p:cSld>
  <p:clrMapOvr>
    <a:masterClrMapping/>
  </p:clrMapOvr>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6"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282888"/>
            <a:ext cx="9144000" cy="4326339"/>
          </a:xfrm>
          <a:prstGeom prst="rect">
            <a:avLst/>
          </a:prstGeom>
        </p:spPr>
      </p:pic>
      <p:sp>
        <p:nvSpPr>
          <p:cNvPr id="8" name="Rectangle 7"/>
          <p:cNvSpPr/>
          <p:nvPr/>
        </p:nvSpPr>
        <p:spPr bwMode="auto">
          <a:xfrm>
            <a:off x="1" y="1282888"/>
            <a:ext cx="9144002" cy="4326339"/>
          </a:xfrm>
          <a:prstGeom prst="rect">
            <a:avLst/>
          </a:prstGeom>
          <a:solidFill>
            <a:srgbClr val="000000">
              <a:alpha val="78824"/>
            </a:srgb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9" name="TextBox 8"/>
          <p:cNvSpPr txBox="1"/>
          <p:nvPr/>
        </p:nvSpPr>
        <p:spPr bwMode="auto">
          <a:xfrm>
            <a:off x="1295400" y="2195375"/>
            <a:ext cx="6178936" cy="2210029"/>
          </a:xfrm>
          <a:prstGeom prst="rect">
            <a:avLst/>
          </a:prstGeom>
          <a:noFill/>
          <a:ln w="9525">
            <a:noFill/>
            <a:miter lim="800000"/>
            <a:headEnd/>
            <a:tailEnd/>
          </a:ln>
        </p:spPr>
        <p:txBody>
          <a:bodyPr vert="horz" wrap="none" lIns="0" tIns="45720" rIns="91440" bIns="45720" numCol="1" rtlCol="0" anchor="t" anchorCtr="0" compatLnSpc="1">
            <a:prstTxWarp prst="textNoShape">
              <a:avLst/>
            </a:prstTxWarp>
            <a:spAutoFit/>
          </a:bodyPr>
          <a:lstStyle/>
          <a:p>
            <a:pPr marL="342900" marR="0" indent="-342900" algn="l" defTabSz="914400" rtl="0" eaLnBrk="0" fontAlgn="base" latinLnBrk="0" hangingPunct="0">
              <a:lnSpc>
                <a:spcPct val="110000"/>
              </a:lnSpc>
              <a:spcBef>
                <a:spcPct val="20000"/>
              </a:spcBef>
              <a:spcAft>
                <a:spcPct val="0"/>
              </a:spcAft>
              <a:buClr>
                <a:srgbClr val="FF0000"/>
              </a:buClr>
              <a:buSzPct val="120000"/>
              <a:buFont typeface="Arial" panose="020B0604020202020204" pitchFamily="34" charset="0"/>
              <a:buChar char="•"/>
              <a:tabLst/>
            </a:pPr>
            <a:r>
              <a:rPr lang="en-US" sz="2800" kern="0" noProof="0" dirty="0" smtClean="0">
                <a:solidFill>
                  <a:schemeClr val="bg1"/>
                </a:solidFill>
                <a:latin typeface="+mn-lt"/>
              </a:rPr>
              <a:t>This is the agenda item number one</a:t>
            </a:r>
          </a:p>
          <a:p>
            <a:pPr marL="342900" marR="0" indent="-342900" algn="l" defTabSz="914400" rtl="0" eaLnBrk="0" fontAlgn="base" latinLnBrk="0" hangingPunct="0">
              <a:lnSpc>
                <a:spcPct val="110000"/>
              </a:lnSpc>
              <a:spcBef>
                <a:spcPct val="20000"/>
              </a:spcBef>
              <a:spcAft>
                <a:spcPct val="0"/>
              </a:spcAft>
              <a:buClr>
                <a:srgbClr val="FF0000"/>
              </a:buClr>
              <a:buSzPct val="120000"/>
              <a:buFont typeface="Arial" panose="020B0604020202020204" pitchFamily="34" charset="0"/>
              <a:buChar char="•"/>
              <a:tabLst/>
            </a:pPr>
            <a:r>
              <a:rPr kumimoji="0" lang="en-US" sz="2800" i="0" u="none" strike="noStrike" kern="0" cap="none" spc="0" normalizeH="0" baseline="0" dirty="0" smtClean="0">
                <a:ln>
                  <a:noFill/>
                </a:ln>
                <a:solidFill>
                  <a:schemeClr val="bg1"/>
                </a:solidFill>
                <a:effectLst/>
                <a:uLnTx/>
                <a:uFillTx/>
                <a:latin typeface="+mn-lt"/>
              </a:rPr>
              <a:t>This</a:t>
            </a:r>
            <a:r>
              <a:rPr kumimoji="0" lang="en-US" sz="2800" i="0" u="none" strike="noStrike" kern="0" cap="none" spc="0" normalizeH="0" dirty="0" smtClean="0">
                <a:ln>
                  <a:noFill/>
                </a:ln>
                <a:solidFill>
                  <a:schemeClr val="bg1"/>
                </a:solidFill>
                <a:effectLst/>
                <a:uLnTx/>
                <a:uFillTx/>
                <a:latin typeface="+mn-lt"/>
              </a:rPr>
              <a:t> is agenda item number two </a:t>
            </a:r>
          </a:p>
          <a:p>
            <a:pPr marL="342900" marR="0" indent="-342900" algn="l" defTabSz="914400" rtl="0" eaLnBrk="0" fontAlgn="base" latinLnBrk="0" hangingPunct="0">
              <a:lnSpc>
                <a:spcPct val="110000"/>
              </a:lnSpc>
              <a:spcBef>
                <a:spcPct val="20000"/>
              </a:spcBef>
              <a:spcAft>
                <a:spcPct val="0"/>
              </a:spcAft>
              <a:buClr>
                <a:srgbClr val="FF0000"/>
              </a:buClr>
              <a:buSzPct val="120000"/>
              <a:buFont typeface="Arial" panose="020B0604020202020204" pitchFamily="34" charset="0"/>
              <a:buChar char="•"/>
              <a:tabLst/>
            </a:pPr>
            <a:r>
              <a:rPr lang="en-US" sz="2800" kern="0" baseline="0" noProof="0" dirty="0" smtClean="0">
                <a:solidFill>
                  <a:schemeClr val="bg1"/>
                </a:solidFill>
                <a:latin typeface="+mn-lt"/>
              </a:rPr>
              <a:t>This is</a:t>
            </a:r>
            <a:r>
              <a:rPr lang="en-US" sz="2800" kern="0" noProof="0" dirty="0" smtClean="0">
                <a:solidFill>
                  <a:schemeClr val="bg1"/>
                </a:solidFill>
                <a:latin typeface="+mn-lt"/>
              </a:rPr>
              <a:t> more good </a:t>
            </a:r>
            <a:r>
              <a:rPr lang="en-US" sz="2800" kern="0" noProof="0" dirty="0" err="1" smtClean="0">
                <a:solidFill>
                  <a:schemeClr val="bg1"/>
                </a:solidFill>
                <a:latin typeface="+mn-lt"/>
              </a:rPr>
              <a:t>stuf</a:t>
            </a:r>
            <a:r>
              <a:rPr lang="en-US" sz="2800" kern="0" dirty="0" smtClean="0">
                <a:solidFill>
                  <a:schemeClr val="bg1"/>
                </a:solidFill>
                <a:latin typeface="+mn-lt"/>
              </a:rPr>
              <a:t>f</a:t>
            </a:r>
          </a:p>
          <a:p>
            <a:pPr marL="342900" marR="0" indent="-342900" algn="l" defTabSz="914400" rtl="0" eaLnBrk="0" fontAlgn="base" latinLnBrk="0" hangingPunct="0">
              <a:lnSpc>
                <a:spcPct val="110000"/>
              </a:lnSpc>
              <a:spcBef>
                <a:spcPct val="20000"/>
              </a:spcBef>
              <a:spcAft>
                <a:spcPct val="0"/>
              </a:spcAft>
              <a:buClr>
                <a:srgbClr val="FF0000"/>
              </a:buClr>
              <a:buSzPct val="120000"/>
              <a:buFont typeface="Arial" panose="020B0604020202020204" pitchFamily="34" charset="0"/>
              <a:buChar char="•"/>
              <a:tabLst/>
            </a:pPr>
            <a:r>
              <a:rPr lang="en-US" sz="2800" kern="0" dirty="0" smtClean="0">
                <a:solidFill>
                  <a:schemeClr val="bg1"/>
                </a:solidFill>
                <a:latin typeface="+mn-lt"/>
              </a:rPr>
              <a:t>And final some other stuff</a:t>
            </a:r>
            <a:endParaRPr lang="en-US" sz="2800" kern="0" noProof="0" dirty="0">
              <a:solidFill>
                <a:schemeClr val="bg1"/>
              </a:solidFill>
              <a:latin typeface="+mn-lt"/>
            </a:endParaRPr>
          </a:p>
        </p:txBody>
      </p:sp>
      <p:sp>
        <p:nvSpPr>
          <p:cNvPr id="5" name="Rectangle 11"/>
          <p:cNvSpPr>
            <a:spLocks noGrp="1" noChangeArrowheads="1"/>
          </p:cNvSpPr>
          <p:nvPr>
            <p:ph type="title" hasCustomPrompt="1"/>
          </p:nvPr>
        </p:nvSpPr>
        <p:spPr bwMode="auto">
          <a:xfrm>
            <a:off x="457200" y="1458395"/>
            <a:ext cx="3451412" cy="56147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lvl1pPr>
              <a:defRPr lang="en-US" sz="4400" kern="0" dirty="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en-US" dirty="0" smtClean="0"/>
              <a:t>Agenda</a:t>
            </a:r>
          </a:p>
        </p:txBody>
      </p:sp>
    </p:spTree>
    <p:extLst>
      <p:ext uri="{BB962C8B-B14F-4D97-AF65-F5344CB8AC3E}">
        <p14:creationId xmlns:p14="http://schemas.microsoft.com/office/powerpoint/2010/main" val="451784785"/>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6" name="Rectangle 5"/>
          <p:cNvSpPr/>
          <p:nvPr/>
        </p:nvSpPr>
        <p:spPr bwMode="auto">
          <a:xfrm>
            <a:off x="469834" y="160621"/>
            <a:ext cx="3904377" cy="5455861"/>
          </a:xfrm>
          <a:prstGeom prst="rect">
            <a:avLst/>
          </a:prstGeom>
          <a:solidFill>
            <a:schemeClr val="bg1">
              <a:lumMod val="85000"/>
              <a:alpha val="84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dirty="0" smtClean="0">
              <a:solidFill>
                <a:prstClr val="black"/>
              </a:solidFill>
            </a:endParaRPr>
          </a:p>
        </p:txBody>
      </p:sp>
      <p:sp>
        <p:nvSpPr>
          <p:cNvPr id="8" name="Rectangle 7"/>
          <p:cNvSpPr/>
          <p:nvPr/>
        </p:nvSpPr>
        <p:spPr>
          <a:xfrm>
            <a:off x="482026" y="5412030"/>
            <a:ext cx="3904377" cy="230486"/>
          </a:xfrm>
          <a:prstGeom prst="rect">
            <a:avLst/>
          </a:prstGeom>
          <a:solidFill>
            <a:srgbClr val="CF2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dirty="0">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80424" y="808433"/>
            <a:ext cx="1864581" cy="595630"/>
          </a:xfrm>
          <a:prstGeom prst="rect">
            <a:avLst/>
          </a:prstGeom>
        </p:spPr>
      </p:pic>
    </p:spTree>
    <p:extLst>
      <p:ext uri="{BB962C8B-B14F-4D97-AF65-F5344CB8AC3E}">
        <p14:creationId xmlns:p14="http://schemas.microsoft.com/office/powerpoint/2010/main" val="2031345867"/>
      </p:ext>
    </p:extLst>
  </p:cSld>
  <p:clrMapOvr>
    <a:masterClrMapping/>
  </p:clrMapOvr>
  <p:timing>
    <p:tnLst>
      <p:par>
        <p:cT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27150"/>
            <a:ext cx="8233646" cy="4268337"/>
          </a:xfrm>
        </p:spPr>
        <p:txBody>
          <a:bodyPr/>
          <a:lstStyle>
            <a:lvl1pPr marL="228600" indent="-228600" algn="l" rtl="0" eaLnBrk="0" fontAlgn="base" hangingPunct="0">
              <a:lnSpc>
                <a:spcPct val="110000"/>
              </a:lnSpc>
              <a:spcBef>
                <a:spcPts val="8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463550" indent="-174625">
              <a:lnSpc>
                <a:spcPct val="110000"/>
              </a:lnSpc>
              <a:defRPr/>
            </a:lvl2pPr>
            <a:lvl3pPr marL="682625" indent="-173038">
              <a:lnSpc>
                <a:spcPct val="110000"/>
              </a:lnSpc>
              <a:defRPr/>
            </a:lvl3pPr>
            <a:lvl4pPr marL="914400" indent="-173038">
              <a:lnSpc>
                <a:spcPct val="110000"/>
              </a:lnSpc>
              <a:buFont typeface="Arial" pitchFamily="34" charset="0"/>
              <a:buChar char="–"/>
              <a:defRPr sz="1400"/>
            </a:lvl4pPr>
            <a:lvl5pPr marL="1319213" indent="-34766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sp>
        <p:nvSpPr>
          <p:cNvPr id="6" name="Rectangle 11"/>
          <p:cNvSpPr>
            <a:spLocks noGrp="1" noChangeArrowheads="1"/>
          </p:cNvSpPr>
          <p:nvPr>
            <p:ph type="title"/>
          </p:nvPr>
        </p:nvSpPr>
        <p:spPr bwMode="auto">
          <a:xfrm>
            <a:off x="457200" y="209551"/>
            <a:ext cx="8229600" cy="56147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76631007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sp>
        <p:nvSpPr>
          <p:cNvPr id="20" name="Rectangle 11"/>
          <p:cNvSpPr>
            <a:spLocks noGrp="1" noChangeArrowheads="1"/>
          </p:cNvSpPr>
          <p:nvPr>
            <p:ph type="title"/>
          </p:nvPr>
        </p:nvSpPr>
        <p:spPr bwMode="auto">
          <a:xfrm>
            <a:off x="457200" y="209551"/>
            <a:ext cx="8229600" cy="56147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68259891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11"/>
          <p:cNvSpPr txBox="1">
            <a:spLocks noChangeArrowheads="1"/>
          </p:cNvSpPr>
          <p:nvPr/>
        </p:nvSpPr>
        <p:spPr bwMode="auto">
          <a:xfrm>
            <a:off x="457200" y="706856"/>
            <a:ext cx="8229600" cy="5765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mj-lt"/>
                <a:ea typeface="+mj-ea"/>
                <a:cs typeface="+mj-cs"/>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r>
              <a:rPr lang="en-US" sz="2200" b="0" kern="0" dirty="0" smtClean="0"/>
              <a:t>This is a Subhead if needed</a:t>
            </a:r>
            <a:endParaRPr lang="en-US" sz="2200" b="0" kern="0" dirty="0"/>
          </a:p>
        </p:txBody>
      </p:sp>
      <p:sp>
        <p:nvSpPr>
          <p:cNvPr id="5" name="Rectangle 11"/>
          <p:cNvSpPr>
            <a:spLocks noGrp="1" noChangeArrowheads="1"/>
          </p:cNvSpPr>
          <p:nvPr>
            <p:ph type="title"/>
          </p:nvPr>
        </p:nvSpPr>
        <p:spPr bwMode="auto">
          <a:xfrm>
            <a:off x="457200" y="209551"/>
            <a:ext cx="8229600" cy="56147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6"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spTree>
    <p:extLst>
      <p:ext uri="{BB962C8B-B14F-4D97-AF65-F5344CB8AC3E}">
        <p14:creationId xmlns:p14="http://schemas.microsoft.com/office/powerpoint/2010/main" val="1299410879"/>
      </p:ext>
    </p:extLst>
  </p:cSld>
  <p:clrMapOvr>
    <a:masterClrMapping/>
  </p:clrMapOvr>
  <p:timing>
    <p:tnLst>
      <p:par>
        <p:cTn id="1" dur="indefinite" restart="never" nodeType="tmRoot"/>
      </p:par>
    </p:tnLst>
  </p:timing>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282888"/>
            <a:ext cx="9144000" cy="4326339"/>
          </a:xfrm>
          <a:prstGeom prst="rect">
            <a:avLst/>
          </a:prstGeom>
        </p:spPr>
      </p:pic>
      <p:sp>
        <p:nvSpPr>
          <p:cNvPr id="6" name="Rectangle 5"/>
          <p:cNvSpPr/>
          <p:nvPr/>
        </p:nvSpPr>
        <p:spPr bwMode="auto">
          <a:xfrm>
            <a:off x="1" y="1282888"/>
            <a:ext cx="9144002" cy="4326339"/>
          </a:xfrm>
          <a:prstGeom prst="rect">
            <a:avLst/>
          </a:prstGeom>
          <a:solidFill>
            <a:srgbClr val="000000">
              <a:alpha val="78824"/>
            </a:srgb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7" name="Rectangle 6"/>
          <p:cNvSpPr/>
          <p:nvPr/>
        </p:nvSpPr>
        <p:spPr bwMode="auto">
          <a:xfrm>
            <a:off x="22861" y="2725496"/>
            <a:ext cx="9121139" cy="1256427"/>
          </a:xfrm>
          <a:prstGeom prst="rect">
            <a:avLst/>
          </a:prstGeom>
          <a:gradFill>
            <a:gsLst>
              <a:gs pos="0">
                <a:schemeClr val="tx1">
                  <a:alpha val="0"/>
                  <a:lumMod val="60000"/>
                  <a:lumOff val="40000"/>
                </a:schemeClr>
              </a:gs>
              <a:gs pos="47000">
                <a:schemeClr val="tx1">
                  <a:alpha val="33000"/>
                  <a:lumMod val="63000"/>
                  <a:lumOff val="37000"/>
                </a:schemeClr>
              </a:gs>
              <a:gs pos="100000">
                <a:schemeClr val="tx1">
                  <a:alpha val="84000"/>
                  <a:lumMod val="85000"/>
                  <a:lumOff val="15000"/>
                </a:schemeClr>
              </a:gs>
            </a:gsLst>
            <a:lin ang="10800000" scaled="0"/>
          </a:gra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8" name="Rectangle 7"/>
          <p:cNvSpPr/>
          <p:nvPr/>
        </p:nvSpPr>
        <p:spPr bwMode="auto">
          <a:xfrm flipV="1">
            <a:off x="-14953" y="2725493"/>
            <a:ext cx="80010" cy="1256426"/>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0" name="Rectangle 11"/>
          <p:cNvSpPr>
            <a:spLocks noGrp="1" noChangeArrowheads="1"/>
          </p:cNvSpPr>
          <p:nvPr>
            <p:ph type="title" hasCustomPrompt="1"/>
          </p:nvPr>
        </p:nvSpPr>
        <p:spPr bwMode="auto">
          <a:xfrm>
            <a:off x="457200" y="3000442"/>
            <a:ext cx="8229600" cy="56147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lvl1pPr marR="0" algn="l" defTabSz="914400" rtl="0" eaLnBrk="0" fontAlgn="base" latinLnBrk="0" hangingPunct="0">
              <a:lnSpc>
                <a:spcPct val="110000"/>
              </a:lnSpc>
              <a:spcBef>
                <a:spcPct val="20000"/>
              </a:spcBef>
              <a:spcAft>
                <a:spcPct val="0"/>
              </a:spcAft>
              <a:buClr>
                <a:srgbClr val="FF0000"/>
              </a:buClr>
              <a:buSzPct val="120000"/>
              <a:tabLst/>
              <a:defRPr lang="en-US" sz="4400" kern="0" dirty="0" smtClean="0">
                <a:solidFill>
                  <a:schemeClr val="bg1"/>
                </a:solidFill>
                <a:effectLst>
                  <a:outerShdw blurRad="38100" dist="38100" dir="2700000" algn="tl">
                    <a:srgbClr val="000000">
                      <a:alpha val="43137"/>
                    </a:srgbClr>
                  </a:outerShdw>
                </a:effectLst>
                <a:latin typeface="+mn-lt"/>
                <a:ea typeface="+mn-ea"/>
                <a:cs typeface="+mn-cs"/>
              </a:defRPr>
            </a:lvl1pPr>
          </a:lstStyle>
          <a:p>
            <a:pPr marR="0" algn="l" defTabSz="914400" rtl="0" eaLnBrk="0" fontAlgn="base" latinLnBrk="0" hangingPunct="0">
              <a:lnSpc>
                <a:spcPct val="110000"/>
              </a:lnSpc>
              <a:spcBef>
                <a:spcPct val="20000"/>
              </a:spcBef>
              <a:spcAft>
                <a:spcPct val="0"/>
              </a:spcAft>
              <a:buClr>
                <a:srgbClr val="FF0000"/>
              </a:buClr>
              <a:buSzPct val="120000"/>
              <a:tabLst/>
            </a:pPr>
            <a:r>
              <a:rPr lang="en-US" sz="4400" kern="0" noProof="0" dirty="0" smtClean="0">
                <a:solidFill>
                  <a:schemeClr val="bg1"/>
                </a:solidFill>
                <a:effectLst>
                  <a:outerShdw blurRad="38100" dist="38100" dir="2700000" algn="tl">
                    <a:srgbClr val="000000">
                      <a:alpha val="43137"/>
                    </a:srgbClr>
                  </a:outerShdw>
                </a:effectLst>
                <a:latin typeface="+mn-lt"/>
              </a:rPr>
              <a:t>Transition Slide</a:t>
            </a:r>
            <a:endParaRPr lang="en-US" sz="4400" kern="0" noProof="0"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106354543"/>
      </p:ext>
    </p:extLst>
  </p:cSld>
  <p:clrMapOvr>
    <a:masterClrMapping/>
  </p:clrMapOvr>
  <p:timing>
    <p:tnLst>
      <p:par>
        <p:cTn id="1" dur="indefinite" restart="never" nodeType="tmRoot"/>
      </p:par>
    </p:tnLst>
  </p:timing>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Value Slide">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sp>
        <p:nvSpPr>
          <p:cNvPr id="20" name="Rectangle 11"/>
          <p:cNvSpPr>
            <a:spLocks noGrp="1" noChangeArrowheads="1"/>
          </p:cNvSpPr>
          <p:nvPr>
            <p:ph type="title" hasCustomPrompt="1"/>
          </p:nvPr>
        </p:nvSpPr>
        <p:spPr bwMode="auto">
          <a:xfrm>
            <a:off x="457200" y="209551"/>
            <a:ext cx="8229600" cy="56147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baseline="0"/>
            </a:lvl1pPr>
          </a:lstStyle>
          <a:p>
            <a:pPr lvl="0"/>
            <a:r>
              <a:rPr lang="en-US" dirty="0" smtClean="0"/>
              <a:t>Value Title of Slide</a:t>
            </a:r>
          </a:p>
        </p:txBody>
      </p:sp>
      <p:sp>
        <p:nvSpPr>
          <p:cNvPr id="5" name="Rectangle 4"/>
          <p:cNvSpPr/>
          <p:nvPr/>
        </p:nvSpPr>
        <p:spPr bwMode="auto">
          <a:xfrm>
            <a:off x="0" y="1467848"/>
            <a:ext cx="9144003" cy="878305"/>
          </a:xfrm>
          <a:prstGeom prst="rect">
            <a:avLst/>
          </a:prstGeom>
          <a:gradFill>
            <a:gsLst>
              <a:gs pos="0">
                <a:schemeClr val="tx1">
                  <a:lumMod val="90000"/>
                  <a:alpha val="57000"/>
                </a:schemeClr>
              </a:gs>
              <a:gs pos="47000">
                <a:schemeClr val="tx1">
                  <a:lumMod val="90000"/>
                  <a:lumOff val="10000"/>
                  <a:alpha val="90000"/>
                </a:schemeClr>
              </a:gs>
              <a:gs pos="100000">
                <a:schemeClr val="tx1"/>
              </a:gs>
            </a:gsLst>
            <a:lin ang="10800000" scaled="0"/>
          </a:gra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6" name="Rectangle 5"/>
          <p:cNvSpPr/>
          <p:nvPr/>
        </p:nvSpPr>
        <p:spPr bwMode="auto">
          <a:xfrm flipV="1">
            <a:off x="0" y="1467845"/>
            <a:ext cx="105220" cy="878303"/>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cxnSp>
        <p:nvCxnSpPr>
          <p:cNvPr id="7" name="Straight Connector 6"/>
          <p:cNvCxnSpPr/>
          <p:nvPr/>
        </p:nvCxnSpPr>
        <p:spPr bwMode="auto">
          <a:xfrm>
            <a:off x="3204147" y="1597318"/>
            <a:ext cx="0" cy="593277"/>
          </a:xfrm>
          <a:prstGeom prst="line">
            <a:avLst/>
          </a:prstGeom>
          <a:solidFill>
            <a:schemeClr val="tx2"/>
          </a:solidFill>
          <a:ln w="9525" cap="flat" cmpd="sng" algn="ctr">
            <a:solidFill>
              <a:srgbClr val="FF0000"/>
            </a:solidFill>
            <a:prstDash val="solid"/>
            <a:round/>
            <a:headEnd type="none" w="med" len="med"/>
            <a:tailEnd type="none" w="med" len="med"/>
          </a:ln>
          <a:effectLst/>
        </p:spPr>
      </p:cxnSp>
      <p:sp>
        <p:nvSpPr>
          <p:cNvPr id="8" name="Title 2"/>
          <p:cNvSpPr txBox="1">
            <a:spLocks/>
          </p:cNvSpPr>
          <p:nvPr/>
        </p:nvSpPr>
        <p:spPr bwMode="auto">
          <a:xfrm>
            <a:off x="3405253" y="1496483"/>
            <a:ext cx="5774843" cy="95795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marL="228600" indent="-228600">
              <a:buFont typeface="Wingdings" panose="05000000000000000000" pitchFamily="2" charset="2"/>
              <a:buChar char="§"/>
              <a:tabLst>
                <a:tab pos="288925" algn="l"/>
              </a:tabLst>
            </a:pPr>
            <a:r>
              <a:rPr lang="en-US" sz="1600" kern="0" dirty="0" smtClean="0">
                <a:solidFill>
                  <a:schemeClr val="bg1"/>
                </a:solidFill>
                <a:effectLst>
                  <a:outerShdw blurRad="38100" dist="38100" dir="2700000" algn="tl">
                    <a:srgbClr val="000000">
                      <a:alpha val="43137"/>
                    </a:srgbClr>
                  </a:outerShdw>
                </a:effectLst>
                <a:latin typeface="+mn-lt"/>
              </a:rPr>
              <a:t>Impact statement with one or two bullets</a:t>
            </a:r>
          </a:p>
          <a:p>
            <a:pPr marL="228600" indent="-228600">
              <a:buFont typeface="Wingdings" panose="05000000000000000000" pitchFamily="2" charset="2"/>
              <a:buChar char="§"/>
              <a:tabLst>
                <a:tab pos="288925" algn="l"/>
              </a:tabLst>
            </a:pPr>
            <a:r>
              <a:rPr lang="en-US" sz="1600" kern="0" dirty="0">
                <a:solidFill>
                  <a:schemeClr val="bg1"/>
                </a:solidFill>
                <a:effectLst>
                  <a:outerShdw blurRad="38100" dist="38100" dir="2700000" algn="tl">
                    <a:srgbClr val="000000">
                      <a:alpha val="43137"/>
                    </a:srgbClr>
                  </a:outerShdw>
                </a:effectLst>
              </a:rPr>
              <a:t>Impact </a:t>
            </a:r>
            <a:r>
              <a:rPr lang="en-US" sz="1600" kern="0" dirty="0" smtClean="0">
                <a:solidFill>
                  <a:schemeClr val="bg1"/>
                </a:solidFill>
                <a:effectLst>
                  <a:outerShdw blurRad="38100" dist="38100" dir="2700000" algn="tl">
                    <a:srgbClr val="000000">
                      <a:alpha val="43137"/>
                    </a:srgbClr>
                  </a:outerShdw>
                </a:effectLst>
              </a:rPr>
              <a:t>statement with one </a:t>
            </a:r>
            <a:r>
              <a:rPr lang="en-US" sz="1600" kern="0" dirty="0">
                <a:solidFill>
                  <a:schemeClr val="bg1"/>
                </a:solidFill>
                <a:effectLst>
                  <a:outerShdw blurRad="38100" dist="38100" dir="2700000" algn="tl">
                    <a:srgbClr val="000000">
                      <a:alpha val="43137"/>
                    </a:srgbClr>
                  </a:outerShdw>
                </a:effectLst>
              </a:rPr>
              <a:t>or two </a:t>
            </a:r>
            <a:r>
              <a:rPr lang="en-US" sz="1600" kern="0" dirty="0" smtClean="0">
                <a:solidFill>
                  <a:schemeClr val="bg1"/>
                </a:solidFill>
                <a:effectLst>
                  <a:outerShdw blurRad="38100" dist="38100" dir="2700000" algn="tl">
                    <a:srgbClr val="000000">
                      <a:alpha val="43137"/>
                    </a:srgbClr>
                  </a:outerShdw>
                </a:effectLst>
              </a:rPr>
              <a:t>bullets  and other stuff</a:t>
            </a:r>
          </a:p>
          <a:p>
            <a:pPr marL="228600" indent="-228600">
              <a:buFont typeface="Wingdings" panose="05000000000000000000" pitchFamily="2" charset="2"/>
              <a:buChar char="§"/>
              <a:tabLst>
                <a:tab pos="288925" algn="l"/>
              </a:tabLst>
            </a:pPr>
            <a:r>
              <a:rPr lang="en-US" sz="1600" kern="0" dirty="0" smtClean="0">
                <a:solidFill>
                  <a:schemeClr val="bg1"/>
                </a:solidFill>
                <a:effectLst>
                  <a:outerShdw blurRad="38100" dist="38100" dir="2700000" algn="tl">
                    <a:srgbClr val="000000">
                      <a:alpha val="43137"/>
                    </a:srgbClr>
                  </a:outerShdw>
                </a:effectLst>
              </a:rPr>
              <a:t>Maybe three bullets if needed </a:t>
            </a:r>
            <a:endParaRPr lang="en-US" sz="1600" kern="0" dirty="0">
              <a:solidFill>
                <a:schemeClr val="bg1"/>
              </a:solidFill>
              <a:effectLst>
                <a:outerShdw blurRad="38100" dist="38100" dir="2700000" algn="tl">
                  <a:srgbClr val="000000">
                    <a:alpha val="43137"/>
                  </a:srgbClr>
                </a:outerShdw>
              </a:effectLst>
            </a:endParaRPr>
          </a:p>
          <a:p>
            <a:pPr marL="228600" indent="-228600">
              <a:buFont typeface="Wingdings" panose="05000000000000000000" pitchFamily="2" charset="2"/>
              <a:buChar char="§"/>
              <a:tabLst>
                <a:tab pos="288925" algn="l"/>
              </a:tabLst>
            </a:pPr>
            <a:endParaRPr lang="en-US" sz="1600" kern="0" dirty="0">
              <a:solidFill>
                <a:schemeClr val="bg1"/>
              </a:solidFill>
              <a:effectLst>
                <a:outerShdw blurRad="38100" dist="38100" dir="2700000" algn="tl">
                  <a:srgbClr val="000000">
                    <a:alpha val="43137"/>
                  </a:srgbClr>
                </a:outerShdw>
              </a:effectLst>
              <a:latin typeface="+mn-lt"/>
            </a:endParaRP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3531" y="1524276"/>
            <a:ext cx="829011" cy="785777"/>
          </a:xfrm>
          <a:prstGeom prst="rect">
            <a:avLst/>
          </a:prstGeom>
        </p:spPr>
      </p:pic>
      <p:sp>
        <p:nvSpPr>
          <p:cNvPr id="10" name="Rectangle 9"/>
          <p:cNvSpPr/>
          <p:nvPr/>
        </p:nvSpPr>
        <p:spPr bwMode="auto">
          <a:xfrm>
            <a:off x="-4016" y="2402301"/>
            <a:ext cx="9144003" cy="878305"/>
          </a:xfrm>
          <a:prstGeom prst="rect">
            <a:avLst/>
          </a:prstGeom>
          <a:gradFill>
            <a:gsLst>
              <a:gs pos="0">
                <a:schemeClr val="tx1">
                  <a:lumMod val="90000"/>
                  <a:alpha val="57000"/>
                </a:schemeClr>
              </a:gs>
              <a:gs pos="47000">
                <a:schemeClr val="tx1">
                  <a:lumMod val="90000"/>
                  <a:lumOff val="10000"/>
                  <a:alpha val="90000"/>
                </a:schemeClr>
              </a:gs>
              <a:gs pos="100000">
                <a:schemeClr val="tx1"/>
              </a:gs>
            </a:gsLst>
            <a:lin ang="10800000" scaled="0"/>
          </a:gra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1" name="Rectangle 10"/>
          <p:cNvSpPr/>
          <p:nvPr/>
        </p:nvSpPr>
        <p:spPr bwMode="auto">
          <a:xfrm flipV="1">
            <a:off x="-4016" y="2402298"/>
            <a:ext cx="105220" cy="878303"/>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2" name="Title 2"/>
          <p:cNvSpPr txBox="1">
            <a:spLocks/>
          </p:cNvSpPr>
          <p:nvPr/>
        </p:nvSpPr>
        <p:spPr bwMode="auto">
          <a:xfrm>
            <a:off x="1144540" y="2518889"/>
            <a:ext cx="2175911" cy="642255"/>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a:lnSpc>
                <a:spcPct val="100000"/>
              </a:lnSpc>
              <a:spcBef>
                <a:spcPts val="600"/>
              </a:spcBef>
            </a:pPr>
            <a:r>
              <a:rPr lang="en-US" sz="1800" kern="0" dirty="0" smtClean="0">
                <a:solidFill>
                  <a:schemeClr val="bg1"/>
                </a:solidFill>
                <a:effectLst>
                  <a:outerShdw blurRad="38100" dist="38100" dir="2700000" algn="tl">
                    <a:srgbClr val="000000">
                      <a:alpha val="43137"/>
                    </a:srgbClr>
                  </a:outerShdw>
                </a:effectLst>
                <a:latin typeface="+mn-lt"/>
              </a:rPr>
              <a:t>Increased System Performance</a:t>
            </a:r>
            <a:endParaRPr lang="en-US" sz="1800" kern="0" dirty="0">
              <a:solidFill>
                <a:schemeClr val="bg1"/>
              </a:solidFill>
              <a:effectLst>
                <a:outerShdw blurRad="38100" dist="38100" dir="2700000" algn="tl">
                  <a:srgbClr val="000000">
                    <a:alpha val="43137"/>
                  </a:srgbClr>
                </a:outerShdw>
              </a:effectLst>
              <a:latin typeface="+mn-lt"/>
            </a:endParaRPr>
          </a:p>
        </p:txBody>
      </p:sp>
      <p:cxnSp>
        <p:nvCxnSpPr>
          <p:cNvPr id="13" name="Straight Connector 12"/>
          <p:cNvCxnSpPr/>
          <p:nvPr/>
        </p:nvCxnSpPr>
        <p:spPr bwMode="auto">
          <a:xfrm>
            <a:off x="3200131" y="2531771"/>
            <a:ext cx="0" cy="593277"/>
          </a:xfrm>
          <a:prstGeom prst="line">
            <a:avLst/>
          </a:prstGeom>
          <a:solidFill>
            <a:schemeClr val="tx2"/>
          </a:solidFill>
          <a:ln w="9525" cap="flat" cmpd="sng" algn="ctr">
            <a:solidFill>
              <a:srgbClr val="FF0000"/>
            </a:solidFill>
            <a:prstDash val="solid"/>
            <a:round/>
            <a:headEnd type="none" w="med" len="med"/>
            <a:tailEnd type="none" w="med" len="med"/>
          </a:ln>
          <a:effectLst/>
        </p:spPr>
      </p:cxnSp>
      <p:sp>
        <p:nvSpPr>
          <p:cNvPr id="14" name="Title 2"/>
          <p:cNvSpPr txBox="1">
            <a:spLocks/>
          </p:cNvSpPr>
          <p:nvPr/>
        </p:nvSpPr>
        <p:spPr bwMode="auto">
          <a:xfrm>
            <a:off x="3401237" y="2430936"/>
            <a:ext cx="5774843" cy="95795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marL="228600" indent="-228600">
              <a:buFont typeface="Wingdings" panose="05000000000000000000" pitchFamily="2" charset="2"/>
              <a:buChar char="§"/>
              <a:tabLst>
                <a:tab pos="288925" algn="l"/>
              </a:tabLst>
            </a:pPr>
            <a:r>
              <a:rPr lang="en-US" sz="1600" kern="0" dirty="0" smtClean="0">
                <a:solidFill>
                  <a:schemeClr val="bg1"/>
                </a:solidFill>
                <a:effectLst>
                  <a:outerShdw blurRad="38100" dist="38100" dir="2700000" algn="tl">
                    <a:srgbClr val="000000">
                      <a:alpha val="43137"/>
                    </a:srgbClr>
                  </a:outerShdw>
                </a:effectLst>
                <a:latin typeface="+mn-lt"/>
              </a:rPr>
              <a:t>Impact statement with one or two bullets</a:t>
            </a:r>
          </a:p>
          <a:p>
            <a:pPr marL="228600" indent="-228600">
              <a:buFont typeface="Wingdings" panose="05000000000000000000" pitchFamily="2" charset="2"/>
              <a:buChar char="§"/>
              <a:tabLst>
                <a:tab pos="288925" algn="l"/>
              </a:tabLst>
            </a:pPr>
            <a:r>
              <a:rPr lang="en-US" sz="1600" kern="0" dirty="0">
                <a:solidFill>
                  <a:schemeClr val="bg1"/>
                </a:solidFill>
                <a:effectLst>
                  <a:outerShdw blurRad="38100" dist="38100" dir="2700000" algn="tl">
                    <a:srgbClr val="000000">
                      <a:alpha val="43137"/>
                    </a:srgbClr>
                  </a:outerShdw>
                </a:effectLst>
              </a:rPr>
              <a:t>Impact </a:t>
            </a:r>
            <a:r>
              <a:rPr lang="en-US" sz="1600" kern="0" dirty="0" smtClean="0">
                <a:solidFill>
                  <a:schemeClr val="bg1"/>
                </a:solidFill>
                <a:effectLst>
                  <a:outerShdw blurRad="38100" dist="38100" dir="2700000" algn="tl">
                    <a:srgbClr val="000000">
                      <a:alpha val="43137"/>
                    </a:srgbClr>
                  </a:outerShdw>
                </a:effectLst>
              </a:rPr>
              <a:t>statement with one </a:t>
            </a:r>
            <a:r>
              <a:rPr lang="en-US" sz="1600" kern="0" dirty="0">
                <a:solidFill>
                  <a:schemeClr val="bg1"/>
                </a:solidFill>
                <a:effectLst>
                  <a:outerShdw blurRad="38100" dist="38100" dir="2700000" algn="tl">
                    <a:srgbClr val="000000">
                      <a:alpha val="43137"/>
                    </a:srgbClr>
                  </a:outerShdw>
                </a:effectLst>
              </a:rPr>
              <a:t>or two </a:t>
            </a:r>
            <a:r>
              <a:rPr lang="en-US" sz="1600" kern="0" dirty="0" smtClean="0">
                <a:solidFill>
                  <a:schemeClr val="bg1"/>
                </a:solidFill>
                <a:effectLst>
                  <a:outerShdw blurRad="38100" dist="38100" dir="2700000" algn="tl">
                    <a:srgbClr val="000000">
                      <a:alpha val="43137"/>
                    </a:srgbClr>
                  </a:outerShdw>
                </a:effectLst>
              </a:rPr>
              <a:t>bullets  and other stuff</a:t>
            </a:r>
          </a:p>
          <a:p>
            <a:pPr marL="228600" indent="-228600">
              <a:buFont typeface="Wingdings" panose="05000000000000000000" pitchFamily="2" charset="2"/>
              <a:buChar char="§"/>
              <a:tabLst>
                <a:tab pos="288925" algn="l"/>
              </a:tabLst>
            </a:pPr>
            <a:r>
              <a:rPr lang="en-US" sz="1600" kern="0" dirty="0" smtClean="0">
                <a:solidFill>
                  <a:schemeClr val="bg1"/>
                </a:solidFill>
                <a:effectLst>
                  <a:outerShdw blurRad="38100" dist="38100" dir="2700000" algn="tl">
                    <a:srgbClr val="000000">
                      <a:alpha val="43137"/>
                    </a:srgbClr>
                  </a:outerShdw>
                </a:effectLst>
              </a:rPr>
              <a:t>Maybe three bullets if needed </a:t>
            </a:r>
            <a:endParaRPr lang="en-US" sz="1600" kern="0" dirty="0">
              <a:solidFill>
                <a:schemeClr val="bg1"/>
              </a:solidFill>
              <a:effectLst>
                <a:outerShdw blurRad="38100" dist="38100" dir="2700000" algn="tl">
                  <a:srgbClr val="000000">
                    <a:alpha val="43137"/>
                  </a:srgbClr>
                </a:outerShdw>
              </a:effectLst>
            </a:endParaRPr>
          </a:p>
          <a:p>
            <a:pPr marL="228600" indent="-228600">
              <a:buFont typeface="Wingdings" panose="05000000000000000000" pitchFamily="2" charset="2"/>
              <a:buChar char="§"/>
              <a:tabLst>
                <a:tab pos="288925" algn="l"/>
              </a:tabLst>
            </a:pPr>
            <a:endParaRPr lang="en-US" sz="1600" kern="0" dirty="0">
              <a:solidFill>
                <a:schemeClr val="bg1"/>
              </a:solidFill>
              <a:effectLst>
                <a:outerShdw blurRad="38100" dist="38100" dir="2700000" algn="tl">
                  <a:srgbClr val="000000">
                    <a:alpha val="43137"/>
                  </a:srgbClr>
                </a:outerShdw>
              </a:effectLst>
              <a:latin typeface="+mn-lt"/>
            </a:endParaRPr>
          </a:p>
        </p:txBody>
      </p:sp>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r="-1472"/>
          <a:stretch/>
        </p:blipFill>
        <p:spPr>
          <a:xfrm>
            <a:off x="35315" y="2458730"/>
            <a:ext cx="1077314" cy="849954"/>
          </a:xfrm>
          <a:prstGeom prst="rect">
            <a:avLst/>
          </a:prstGeom>
        </p:spPr>
      </p:pic>
      <p:sp>
        <p:nvSpPr>
          <p:cNvPr id="16" name="Rectangle 15"/>
          <p:cNvSpPr/>
          <p:nvPr/>
        </p:nvSpPr>
        <p:spPr bwMode="auto">
          <a:xfrm>
            <a:off x="4006" y="3348789"/>
            <a:ext cx="9144003" cy="878305"/>
          </a:xfrm>
          <a:prstGeom prst="rect">
            <a:avLst/>
          </a:prstGeom>
          <a:gradFill>
            <a:gsLst>
              <a:gs pos="0">
                <a:schemeClr val="tx1">
                  <a:lumMod val="90000"/>
                  <a:alpha val="57000"/>
                </a:schemeClr>
              </a:gs>
              <a:gs pos="47000">
                <a:schemeClr val="tx1">
                  <a:lumMod val="90000"/>
                  <a:lumOff val="10000"/>
                  <a:alpha val="90000"/>
                </a:schemeClr>
              </a:gs>
              <a:gs pos="100000">
                <a:schemeClr val="tx1"/>
              </a:gs>
            </a:gsLst>
            <a:lin ang="10800000" scaled="0"/>
          </a:gra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7" name="Rectangle 16"/>
          <p:cNvSpPr/>
          <p:nvPr/>
        </p:nvSpPr>
        <p:spPr bwMode="auto">
          <a:xfrm flipV="1">
            <a:off x="4006" y="3348786"/>
            <a:ext cx="105220" cy="878303"/>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8" name="Title 2"/>
          <p:cNvSpPr txBox="1">
            <a:spLocks/>
          </p:cNvSpPr>
          <p:nvPr/>
        </p:nvSpPr>
        <p:spPr bwMode="auto">
          <a:xfrm>
            <a:off x="1152562" y="3465377"/>
            <a:ext cx="2175911" cy="642255"/>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a:lnSpc>
                <a:spcPct val="100000"/>
              </a:lnSpc>
              <a:spcBef>
                <a:spcPts val="600"/>
              </a:spcBef>
            </a:pPr>
            <a:r>
              <a:rPr lang="en-US" sz="1800" kern="0" dirty="0" smtClean="0">
                <a:solidFill>
                  <a:schemeClr val="bg1"/>
                </a:solidFill>
                <a:effectLst>
                  <a:outerShdw blurRad="38100" dist="38100" dir="2700000" algn="tl">
                    <a:srgbClr val="000000">
                      <a:alpha val="43137"/>
                    </a:srgbClr>
                  </a:outerShdw>
                </a:effectLst>
                <a:latin typeface="+mn-lt"/>
              </a:rPr>
              <a:t>BOM Cost Reduction</a:t>
            </a:r>
            <a:endParaRPr lang="en-US" sz="1800" kern="0" dirty="0">
              <a:solidFill>
                <a:schemeClr val="bg1"/>
              </a:solidFill>
              <a:effectLst>
                <a:outerShdw blurRad="38100" dist="38100" dir="2700000" algn="tl">
                  <a:srgbClr val="000000">
                    <a:alpha val="43137"/>
                  </a:srgbClr>
                </a:outerShdw>
              </a:effectLst>
              <a:latin typeface="+mn-lt"/>
            </a:endParaRPr>
          </a:p>
        </p:txBody>
      </p:sp>
      <p:cxnSp>
        <p:nvCxnSpPr>
          <p:cNvPr id="19" name="Straight Connector 18"/>
          <p:cNvCxnSpPr/>
          <p:nvPr/>
        </p:nvCxnSpPr>
        <p:spPr bwMode="auto">
          <a:xfrm>
            <a:off x="3208153" y="3478259"/>
            <a:ext cx="0" cy="593277"/>
          </a:xfrm>
          <a:prstGeom prst="line">
            <a:avLst/>
          </a:prstGeom>
          <a:solidFill>
            <a:schemeClr val="tx2"/>
          </a:solidFill>
          <a:ln w="9525" cap="flat" cmpd="sng" algn="ctr">
            <a:solidFill>
              <a:srgbClr val="FF0000"/>
            </a:solidFill>
            <a:prstDash val="solid"/>
            <a:round/>
            <a:headEnd type="none" w="med" len="med"/>
            <a:tailEnd type="none" w="med" len="med"/>
          </a:ln>
          <a:effectLst/>
        </p:spPr>
      </p:cxnSp>
      <p:sp>
        <p:nvSpPr>
          <p:cNvPr id="21" name="Title 2"/>
          <p:cNvSpPr txBox="1">
            <a:spLocks/>
          </p:cNvSpPr>
          <p:nvPr/>
        </p:nvSpPr>
        <p:spPr bwMode="auto">
          <a:xfrm>
            <a:off x="3409259" y="3377424"/>
            <a:ext cx="5774843" cy="95795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marL="228600" indent="-228600">
              <a:buFont typeface="Wingdings" panose="05000000000000000000" pitchFamily="2" charset="2"/>
              <a:buChar char="§"/>
              <a:tabLst>
                <a:tab pos="288925" algn="l"/>
              </a:tabLst>
            </a:pPr>
            <a:r>
              <a:rPr lang="en-US" sz="1600" kern="0" dirty="0" smtClean="0">
                <a:solidFill>
                  <a:schemeClr val="bg1"/>
                </a:solidFill>
                <a:effectLst>
                  <a:outerShdw blurRad="38100" dist="38100" dir="2700000" algn="tl">
                    <a:srgbClr val="000000">
                      <a:alpha val="43137"/>
                    </a:srgbClr>
                  </a:outerShdw>
                </a:effectLst>
                <a:latin typeface="+mn-lt"/>
              </a:rPr>
              <a:t>Impact statement with one or two bullets</a:t>
            </a:r>
          </a:p>
          <a:p>
            <a:pPr marL="228600" indent="-228600">
              <a:buFont typeface="Wingdings" panose="05000000000000000000" pitchFamily="2" charset="2"/>
              <a:buChar char="§"/>
              <a:tabLst>
                <a:tab pos="288925" algn="l"/>
              </a:tabLst>
            </a:pPr>
            <a:r>
              <a:rPr lang="en-US" sz="1600" kern="0" dirty="0">
                <a:solidFill>
                  <a:schemeClr val="bg1"/>
                </a:solidFill>
                <a:effectLst>
                  <a:outerShdw blurRad="38100" dist="38100" dir="2700000" algn="tl">
                    <a:srgbClr val="000000">
                      <a:alpha val="43137"/>
                    </a:srgbClr>
                  </a:outerShdw>
                </a:effectLst>
              </a:rPr>
              <a:t>Impact </a:t>
            </a:r>
            <a:r>
              <a:rPr lang="en-US" sz="1600" kern="0" dirty="0" smtClean="0">
                <a:solidFill>
                  <a:schemeClr val="bg1"/>
                </a:solidFill>
                <a:effectLst>
                  <a:outerShdw blurRad="38100" dist="38100" dir="2700000" algn="tl">
                    <a:srgbClr val="000000">
                      <a:alpha val="43137"/>
                    </a:srgbClr>
                  </a:outerShdw>
                </a:effectLst>
              </a:rPr>
              <a:t>statement with one </a:t>
            </a:r>
            <a:r>
              <a:rPr lang="en-US" sz="1600" kern="0" dirty="0">
                <a:solidFill>
                  <a:schemeClr val="bg1"/>
                </a:solidFill>
                <a:effectLst>
                  <a:outerShdw blurRad="38100" dist="38100" dir="2700000" algn="tl">
                    <a:srgbClr val="000000">
                      <a:alpha val="43137"/>
                    </a:srgbClr>
                  </a:outerShdw>
                </a:effectLst>
              </a:rPr>
              <a:t>or two </a:t>
            </a:r>
            <a:r>
              <a:rPr lang="en-US" sz="1600" kern="0" dirty="0" smtClean="0">
                <a:solidFill>
                  <a:schemeClr val="bg1"/>
                </a:solidFill>
                <a:effectLst>
                  <a:outerShdw blurRad="38100" dist="38100" dir="2700000" algn="tl">
                    <a:srgbClr val="000000">
                      <a:alpha val="43137"/>
                    </a:srgbClr>
                  </a:outerShdw>
                </a:effectLst>
              </a:rPr>
              <a:t>bullets  and other stuff</a:t>
            </a:r>
          </a:p>
          <a:p>
            <a:pPr marL="228600" indent="-228600">
              <a:buFont typeface="Wingdings" panose="05000000000000000000" pitchFamily="2" charset="2"/>
              <a:buChar char="§"/>
              <a:tabLst>
                <a:tab pos="288925" algn="l"/>
              </a:tabLst>
            </a:pPr>
            <a:r>
              <a:rPr lang="en-US" sz="1600" kern="0" dirty="0" smtClean="0">
                <a:solidFill>
                  <a:schemeClr val="bg1"/>
                </a:solidFill>
                <a:effectLst>
                  <a:outerShdw blurRad="38100" dist="38100" dir="2700000" algn="tl">
                    <a:srgbClr val="000000">
                      <a:alpha val="43137"/>
                    </a:srgbClr>
                  </a:outerShdw>
                </a:effectLst>
              </a:rPr>
              <a:t>Maybe three bullets if needed </a:t>
            </a:r>
            <a:endParaRPr lang="en-US" sz="1600" kern="0" dirty="0">
              <a:solidFill>
                <a:schemeClr val="bg1"/>
              </a:solidFill>
              <a:effectLst>
                <a:outerShdw blurRad="38100" dist="38100" dir="2700000" algn="tl">
                  <a:srgbClr val="000000">
                    <a:alpha val="43137"/>
                  </a:srgbClr>
                </a:outerShdw>
              </a:effectLst>
            </a:endParaRPr>
          </a:p>
          <a:p>
            <a:pPr marL="228600" indent="-228600">
              <a:buFont typeface="Wingdings" panose="05000000000000000000" pitchFamily="2" charset="2"/>
              <a:buChar char="§"/>
              <a:tabLst>
                <a:tab pos="288925" algn="l"/>
              </a:tabLst>
            </a:pPr>
            <a:endParaRPr lang="en-US" sz="1600" kern="0" dirty="0">
              <a:solidFill>
                <a:schemeClr val="bg1"/>
              </a:solidFill>
              <a:effectLst>
                <a:outerShdw blurRad="38100" dist="38100" dir="2700000" algn="tl">
                  <a:srgbClr val="000000">
                    <a:alpha val="43137"/>
                  </a:srgbClr>
                </a:outerShdw>
              </a:effectLst>
              <a:latin typeface="+mn-lt"/>
            </a:endParaRPr>
          </a:p>
        </p:txBody>
      </p:sp>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r="-1472"/>
          <a:stretch/>
        </p:blipFill>
        <p:spPr>
          <a:xfrm>
            <a:off x="203480" y="3453346"/>
            <a:ext cx="668792" cy="633914"/>
          </a:xfrm>
          <a:prstGeom prst="rect">
            <a:avLst/>
          </a:prstGeom>
        </p:spPr>
      </p:pic>
      <p:sp>
        <p:nvSpPr>
          <p:cNvPr id="23" name="Rectangle 22"/>
          <p:cNvSpPr/>
          <p:nvPr/>
        </p:nvSpPr>
        <p:spPr bwMode="auto">
          <a:xfrm>
            <a:off x="-6" y="4283242"/>
            <a:ext cx="9144003" cy="878305"/>
          </a:xfrm>
          <a:prstGeom prst="rect">
            <a:avLst/>
          </a:prstGeom>
          <a:gradFill>
            <a:gsLst>
              <a:gs pos="0">
                <a:schemeClr val="tx1">
                  <a:lumMod val="90000"/>
                  <a:alpha val="57000"/>
                </a:schemeClr>
              </a:gs>
              <a:gs pos="47000">
                <a:schemeClr val="tx1">
                  <a:lumMod val="90000"/>
                  <a:lumOff val="10000"/>
                  <a:alpha val="90000"/>
                </a:schemeClr>
              </a:gs>
              <a:gs pos="100000">
                <a:schemeClr val="tx1"/>
              </a:gs>
            </a:gsLst>
            <a:lin ang="10800000" scaled="0"/>
          </a:gra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24" name="Rectangle 23"/>
          <p:cNvSpPr/>
          <p:nvPr/>
        </p:nvSpPr>
        <p:spPr bwMode="auto">
          <a:xfrm flipV="1">
            <a:off x="-6" y="4283239"/>
            <a:ext cx="105220" cy="878303"/>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25" name="Title 2"/>
          <p:cNvSpPr txBox="1">
            <a:spLocks/>
          </p:cNvSpPr>
          <p:nvPr/>
        </p:nvSpPr>
        <p:spPr bwMode="auto">
          <a:xfrm>
            <a:off x="1148550" y="4399830"/>
            <a:ext cx="2175911" cy="642255"/>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a:lnSpc>
                <a:spcPct val="100000"/>
              </a:lnSpc>
              <a:spcBef>
                <a:spcPts val="600"/>
              </a:spcBef>
            </a:pPr>
            <a:r>
              <a:rPr lang="en-US" sz="1800" kern="0" dirty="0" smtClean="0">
                <a:solidFill>
                  <a:schemeClr val="bg1"/>
                </a:solidFill>
                <a:effectLst>
                  <a:outerShdw blurRad="38100" dist="38100" dir="2700000" algn="tl">
                    <a:srgbClr val="000000">
                      <a:alpha val="43137"/>
                    </a:srgbClr>
                  </a:outerShdw>
                </a:effectLst>
                <a:latin typeface="+mn-lt"/>
              </a:rPr>
              <a:t>Total Power Reduction</a:t>
            </a:r>
            <a:endParaRPr lang="en-US" sz="1800" kern="0" dirty="0">
              <a:solidFill>
                <a:schemeClr val="bg1"/>
              </a:solidFill>
              <a:effectLst>
                <a:outerShdw blurRad="38100" dist="38100" dir="2700000" algn="tl">
                  <a:srgbClr val="000000">
                    <a:alpha val="43137"/>
                  </a:srgbClr>
                </a:outerShdw>
              </a:effectLst>
              <a:latin typeface="+mn-lt"/>
            </a:endParaRPr>
          </a:p>
        </p:txBody>
      </p:sp>
      <p:cxnSp>
        <p:nvCxnSpPr>
          <p:cNvPr id="26" name="Straight Connector 25"/>
          <p:cNvCxnSpPr/>
          <p:nvPr/>
        </p:nvCxnSpPr>
        <p:spPr bwMode="auto">
          <a:xfrm>
            <a:off x="3204141" y="4412712"/>
            <a:ext cx="0" cy="593277"/>
          </a:xfrm>
          <a:prstGeom prst="line">
            <a:avLst/>
          </a:prstGeom>
          <a:solidFill>
            <a:schemeClr val="tx2"/>
          </a:solidFill>
          <a:ln w="9525" cap="flat" cmpd="sng" algn="ctr">
            <a:solidFill>
              <a:srgbClr val="FF0000"/>
            </a:solidFill>
            <a:prstDash val="solid"/>
            <a:round/>
            <a:headEnd type="none" w="med" len="med"/>
            <a:tailEnd type="none" w="med" len="med"/>
          </a:ln>
          <a:effectLst/>
        </p:spPr>
      </p:cxnSp>
      <p:sp>
        <p:nvSpPr>
          <p:cNvPr id="27" name="Title 2"/>
          <p:cNvSpPr txBox="1">
            <a:spLocks/>
          </p:cNvSpPr>
          <p:nvPr/>
        </p:nvSpPr>
        <p:spPr bwMode="auto">
          <a:xfrm>
            <a:off x="3405247" y="4311877"/>
            <a:ext cx="5774843" cy="95795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marL="228600" indent="-228600">
              <a:buFont typeface="Wingdings" panose="05000000000000000000" pitchFamily="2" charset="2"/>
              <a:buChar char="§"/>
              <a:tabLst>
                <a:tab pos="288925" algn="l"/>
              </a:tabLst>
            </a:pPr>
            <a:r>
              <a:rPr lang="en-US" sz="1600" kern="0" dirty="0" smtClean="0">
                <a:solidFill>
                  <a:schemeClr val="bg1"/>
                </a:solidFill>
                <a:effectLst>
                  <a:outerShdw blurRad="38100" dist="38100" dir="2700000" algn="tl">
                    <a:srgbClr val="000000">
                      <a:alpha val="43137"/>
                    </a:srgbClr>
                  </a:outerShdw>
                </a:effectLst>
                <a:latin typeface="+mn-lt"/>
              </a:rPr>
              <a:t>Impact statement with one or two bullets</a:t>
            </a:r>
          </a:p>
          <a:p>
            <a:pPr marL="228600" indent="-228600">
              <a:buFont typeface="Wingdings" panose="05000000000000000000" pitchFamily="2" charset="2"/>
              <a:buChar char="§"/>
              <a:tabLst>
                <a:tab pos="288925" algn="l"/>
              </a:tabLst>
            </a:pPr>
            <a:r>
              <a:rPr lang="en-US" sz="1600" kern="0" dirty="0">
                <a:solidFill>
                  <a:schemeClr val="bg1"/>
                </a:solidFill>
                <a:effectLst>
                  <a:outerShdw blurRad="38100" dist="38100" dir="2700000" algn="tl">
                    <a:srgbClr val="000000">
                      <a:alpha val="43137"/>
                    </a:srgbClr>
                  </a:outerShdw>
                </a:effectLst>
              </a:rPr>
              <a:t>Impact </a:t>
            </a:r>
            <a:r>
              <a:rPr lang="en-US" sz="1600" kern="0" dirty="0" smtClean="0">
                <a:solidFill>
                  <a:schemeClr val="bg1"/>
                </a:solidFill>
                <a:effectLst>
                  <a:outerShdw blurRad="38100" dist="38100" dir="2700000" algn="tl">
                    <a:srgbClr val="000000">
                      <a:alpha val="43137"/>
                    </a:srgbClr>
                  </a:outerShdw>
                </a:effectLst>
              </a:rPr>
              <a:t>statement with one </a:t>
            </a:r>
            <a:r>
              <a:rPr lang="en-US" sz="1600" kern="0" dirty="0">
                <a:solidFill>
                  <a:schemeClr val="bg1"/>
                </a:solidFill>
                <a:effectLst>
                  <a:outerShdw blurRad="38100" dist="38100" dir="2700000" algn="tl">
                    <a:srgbClr val="000000">
                      <a:alpha val="43137"/>
                    </a:srgbClr>
                  </a:outerShdw>
                </a:effectLst>
              </a:rPr>
              <a:t>or two </a:t>
            </a:r>
            <a:r>
              <a:rPr lang="en-US" sz="1600" kern="0" dirty="0" smtClean="0">
                <a:solidFill>
                  <a:schemeClr val="bg1"/>
                </a:solidFill>
                <a:effectLst>
                  <a:outerShdw blurRad="38100" dist="38100" dir="2700000" algn="tl">
                    <a:srgbClr val="000000">
                      <a:alpha val="43137"/>
                    </a:srgbClr>
                  </a:outerShdw>
                </a:effectLst>
              </a:rPr>
              <a:t>bullets  and other stuff</a:t>
            </a:r>
          </a:p>
          <a:p>
            <a:pPr marL="228600" indent="-228600">
              <a:buFont typeface="Wingdings" panose="05000000000000000000" pitchFamily="2" charset="2"/>
              <a:buChar char="§"/>
              <a:tabLst>
                <a:tab pos="288925" algn="l"/>
              </a:tabLst>
            </a:pPr>
            <a:r>
              <a:rPr lang="en-US" sz="1600" kern="0" dirty="0" smtClean="0">
                <a:solidFill>
                  <a:schemeClr val="bg1"/>
                </a:solidFill>
                <a:effectLst>
                  <a:outerShdw blurRad="38100" dist="38100" dir="2700000" algn="tl">
                    <a:srgbClr val="000000">
                      <a:alpha val="43137"/>
                    </a:srgbClr>
                  </a:outerShdw>
                </a:effectLst>
              </a:rPr>
              <a:t>Maybe three bullets if needed </a:t>
            </a:r>
            <a:endParaRPr lang="en-US" sz="1600" kern="0" dirty="0">
              <a:solidFill>
                <a:schemeClr val="bg1"/>
              </a:solidFill>
              <a:effectLst>
                <a:outerShdw blurRad="38100" dist="38100" dir="2700000" algn="tl">
                  <a:srgbClr val="000000">
                    <a:alpha val="43137"/>
                  </a:srgbClr>
                </a:outerShdw>
              </a:effectLst>
            </a:endParaRPr>
          </a:p>
          <a:p>
            <a:pPr marL="228600" indent="-228600">
              <a:buFont typeface="Wingdings" panose="05000000000000000000" pitchFamily="2" charset="2"/>
              <a:buChar char="§"/>
              <a:tabLst>
                <a:tab pos="288925" algn="l"/>
              </a:tabLst>
            </a:pPr>
            <a:endParaRPr lang="en-US" sz="1600" kern="0" dirty="0">
              <a:solidFill>
                <a:schemeClr val="bg1"/>
              </a:solidFill>
              <a:effectLst>
                <a:outerShdw blurRad="38100" dist="38100" dir="2700000" algn="tl">
                  <a:srgbClr val="000000">
                    <a:alpha val="43137"/>
                  </a:srgbClr>
                </a:outerShdw>
              </a:effectLst>
              <a:latin typeface="+mn-lt"/>
            </a:endParaRPr>
          </a:p>
        </p:txBody>
      </p:sp>
      <p:pic>
        <p:nvPicPr>
          <p:cNvPr id="28" name="Picture 27"/>
          <p:cNvPicPr>
            <a:picLocks noChangeAspect="1"/>
          </p:cNvPicPr>
          <p:nvPr/>
        </p:nvPicPr>
        <p:blipFill rotWithShape="1">
          <a:blip r:embed="rId5" cstate="screen">
            <a:extLst>
              <a:ext uri="{28A0092B-C50C-407E-A947-70E740481C1C}">
                <a14:useLocalDpi xmlns:a14="http://schemas.microsoft.com/office/drawing/2010/main"/>
              </a:ext>
            </a:extLst>
          </a:blip>
          <a:srcRect t="-2669"/>
          <a:stretch/>
        </p:blipFill>
        <p:spPr>
          <a:xfrm>
            <a:off x="123271" y="4231383"/>
            <a:ext cx="757028" cy="968560"/>
          </a:xfrm>
          <a:prstGeom prst="rect">
            <a:avLst/>
          </a:prstGeom>
        </p:spPr>
      </p:pic>
      <p:sp>
        <p:nvSpPr>
          <p:cNvPr id="29" name="Rectangle 28"/>
          <p:cNvSpPr/>
          <p:nvPr/>
        </p:nvSpPr>
        <p:spPr bwMode="auto">
          <a:xfrm>
            <a:off x="-4019" y="5217689"/>
            <a:ext cx="9144003" cy="878305"/>
          </a:xfrm>
          <a:prstGeom prst="rect">
            <a:avLst/>
          </a:prstGeom>
          <a:gradFill>
            <a:gsLst>
              <a:gs pos="0">
                <a:schemeClr val="tx1">
                  <a:lumMod val="90000"/>
                  <a:alpha val="57000"/>
                </a:schemeClr>
              </a:gs>
              <a:gs pos="47000">
                <a:schemeClr val="tx1">
                  <a:lumMod val="90000"/>
                  <a:lumOff val="10000"/>
                  <a:alpha val="90000"/>
                </a:schemeClr>
              </a:gs>
              <a:gs pos="100000">
                <a:schemeClr val="tx1"/>
              </a:gs>
            </a:gsLst>
            <a:lin ang="10800000" scaled="0"/>
          </a:gra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30" name="Rectangle 29"/>
          <p:cNvSpPr/>
          <p:nvPr/>
        </p:nvSpPr>
        <p:spPr bwMode="auto">
          <a:xfrm flipV="1">
            <a:off x="-4019" y="5217686"/>
            <a:ext cx="105220" cy="878303"/>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31" name="Title 2"/>
          <p:cNvSpPr txBox="1">
            <a:spLocks/>
          </p:cNvSpPr>
          <p:nvPr/>
        </p:nvSpPr>
        <p:spPr bwMode="auto">
          <a:xfrm>
            <a:off x="1144537" y="5334277"/>
            <a:ext cx="2175911" cy="642255"/>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a:lnSpc>
                <a:spcPct val="100000"/>
              </a:lnSpc>
              <a:spcBef>
                <a:spcPts val="600"/>
              </a:spcBef>
            </a:pPr>
            <a:r>
              <a:rPr lang="en-US" sz="1800" kern="0" dirty="0" smtClean="0">
                <a:solidFill>
                  <a:schemeClr val="bg1"/>
                </a:solidFill>
                <a:effectLst>
                  <a:outerShdw blurRad="38100" dist="38100" dir="2700000" algn="tl">
                    <a:srgbClr val="000000">
                      <a:alpha val="43137"/>
                    </a:srgbClr>
                  </a:outerShdw>
                </a:effectLst>
                <a:latin typeface="+mn-lt"/>
              </a:rPr>
              <a:t>Accelerated Design Productivity</a:t>
            </a:r>
            <a:endParaRPr lang="en-US" sz="1800" kern="0" dirty="0">
              <a:solidFill>
                <a:schemeClr val="bg1"/>
              </a:solidFill>
              <a:effectLst>
                <a:outerShdw blurRad="38100" dist="38100" dir="2700000" algn="tl">
                  <a:srgbClr val="000000">
                    <a:alpha val="43137"/>
                  </a:srgbClr>
                </a:outerShdw>
              </a:effectLst>
              <a:latin typeface="+mn-lt"/>
            </a:endParaRPr>
          </a:p>
        </p:txBody>
      </p:sp>
      <p:cxnSp>
        <p:nvCxnSpPr>
          <p:cNvPr id="32" name="Straight Connector 31"/>
          <p:cNvCxnSpPr/>
          <p:nvPr/>
        </p:nvCxnSpPr>
        <p:spPr bwMode="auto">
          <a:xfrm>
            <a:off x="3200128" y="5347159"/>
            <a:ext cx="0" cy="593277"/>
          </a:xfrm>
          <a:prstGeom prst="line">
            <a:avLst/>
          </a:prstGeom>
          <a:solidFill>
            <a:schemeClr val="tx2"/>
          </a:solidFill>
          <a:ln w="9525" cap="flat" cmpd="sng" algn="ctr">
            <a:solidFill>
              <a:srgbClr val="FF0000"/>
            </a:solidFill>
            <a:prstDash val="solid"/>
            <a:round/>
            <a:headEnd type="none" w="med" len="med"/>
            <a:tailEnd type="none" w="med" len="med"/>
          </a:ln>
          <a:effectLst/>
        </p:spPr>
      </p:cxnSp>
      <p:sp>
        <p:nvSpPr>
          <p:cNvPr id="33" name="Title 2"/>
          <p:cNvSpPr txBox="1">
            <a:spLocks/>
          </p:cNvSpPr>
          <p:nvPr/>
        </p:nvSpPr>
        <p:spPr bwMode="auto">
          <a:xfrm>
            <a:off x="3401234" y="5246324"/>
            <a:ext cx="5774843" cy="95795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marL="228600" indent="-228600">
              <a:buFont typeface="Wingdings" panose="05000000000000000000" pitchFamily="2" charset="2"/>
              <a:buChar char="§"/>
              <a:tabLst>
                <a:tab pos="288925" algn="l"/>
              </a:tabLst>
            </a:pPr>
            <a:r>
              <a:rPr lang="en-US" sz="1600" kern="0" dirty="0" smtClean="0">
                <a:solidFill>
                  <a:schemeClr val="bg1"/>
                </a:solidFill>
                <a:effectLst>
                  <a:outerShdw blurRad="38100" dist="38100" dir="2700000" algn="tl">
                    <a:srgbClr val="000000">
                      <a:alpha val="43137"/>
                    </a:srgbClr>
                  </a:outerShdw>
                </a:effectLst>
                <a:latin typeface="+mn-lt"/>
              </a:rPr>
              <a:t>Impact statement with one or two bullets</a:t>
            </a:r>
          </a:p>
          <a:p>
            <a:pPr marL="228600" indent="-228600">
              <a:buFont typeface="Wingdings" panose="05000000000000000000" pitchFamily="2" charset="2"/>
              <a:buChar char="§"/>
              <a:tabLst>
                <a:tab pos="288925" algn="l"/>
              </a:tabLst>
            </a:pPr>
            <a:r>
              <a:rPr lang="en-US" sz="1600" kern="0" dirty="0">
                <a:solidFill>
                  <a:schemeClr val="bg1"/>
                </a:solidFill>
                <a:effectLst>
                  <a:outerShdw blurRad="38100" dist="38100" dir="2700000" algn="tl">
                    <a:srgbClr val="000000">
                      <a:alpha val="43137"/>
                    </a:srgbClr>
                  </a:outerShdw>
                </a:effectLst>
              </a:rPr>
              <a:t>Impact </a:t>
            </a:r>
            <a:r>
              <a:rPr lang="en-US" sz="1600" kern="0" dirty="0" smtClean="0">
                <a:solidFill>
                  <a:schemeClr val="bg1"/>
                </a:solidFill>
                <a:effectLst>
                  <a:outerShdw blurRad="38100" dist="38100" dir="2700000" algn="tl">
                    <a:srgbClr val="000000">
                      <a:alpha val="43137"/>
                    </a:srgbClr>
                  </a:outerShdw>
                </a:effectLst>
              </a:rPr>
              <a:t>statement with one </a:t>
            </a:r>
            <a:r>
              <a:rPr lang="en-US" sz="1600" kern="0" dirty="0">
                <a:solidFill>
                  <a:schemeClr val="bg1"/>
                </a:solidFill>
                <a:effectLst>
                  <a:outerShdw blurRad="38100" dist="38100" dir="2700000" algn="tl">
                    <a:srgbClr val="000000">
                      <a:alpha val="43137"/>
                    </a:srgbClr>
                  </a:outerShdw>
                </a:effectLst>
              </a:rPr>
              <a:t>or two </a:t>
            </a:r>
            <a:r>
              <a:rPr lang="en-US" sz="1600" kern="0" dirty="0" smtClean="0">
                <a:solidFill>
                  <a:schemeClr val="bg1"/>
                </a:solidFill>
                <a:effectLst>
                  <a:outerShdw blurRad="38100" dist="38100" dir="2700000" algn="tl">
                    <a:srgbClr val="000000">
                      <a:alpha val="43137"/>
                    </a:srgbClr>
                  </a:outerShdw>
                </a:effectLst>
              </a:rPr>
              <a:t>bullets  and other stuff</a:t>
            </a:r>
          </a:p>
          <a:p>
            <a:pPr marL="228600" indent="-228600">
              <a:buFont typeface="Wingdings" panose="05000000000000000000" pitchFamily="2" charset="2"/>
              <a:buChar char="§"/>
              <a:tabLst>
                <a:tab pos="288925" algn="l"/>
              </a:tabLst>
            </a:pPr>
            <a:r>
              <a:rPr lang="en-US" sz="1600" kern="0" dirty="0" smtClean="0">
                <a:solidFill>
                  <a:schemeClr val="bg1"/>
                </a:solidFill>
                <a:effectLst>
                  <a:outerShdw blurRad="38100" dist="38100" dir="2700000" algn="tl">
                    <a:srgbClr val="000000">
                      <a:alpha val="43137"/>
                    </a:srgbClr>
                  </a:outerShdw>
                </a:effectLst>
              </a:rPr>
              <a:t>Maybe three bullets if needed </a:t>
            </a:r>
            <a:endParaRPr lang="en-US" sz="1600" kern="0" dirty="0">
              <a:solidFill>
                <a:schemeClr val="bg1"/>
              </a:solidFill>
              <a:effectLst>
                <a:outerShdw blurRad="38100" dist="38100" dir="2700000" algn="tl">
                  <a:srgbClr val="000000">
                    <a:alpha val="43137"/>
                  </a:srgbClr>
                </a:outerShdw>
              </a:effectLst>
            </a:endParaRPr>
          </a:p>
          <a:p>
            <a:pPr marL="228600" indent="-228600">
              <a:buFont typeface="Wingdings" panose="05000000000000000000" pitchFamily="2" charset="2"/>
              <a:buChar char="§"/>
              <a:tabLst>
                <a:tab pos="288925" algn="l"/>
              </a:tabLst>
            </a:pPr>
            <a:endParaRPr lang="en-US" sz="1600" kern="0" dirty="0">
              <a:solidFill>
                <a:schemeClr val="bg1"/>
              </a:solidFill>
              <a:effectLst>
                <a:outerShdw blurRad="38100" dist="38100" dir="2700000" algn="tl">
                  <a:srgbClr val="000000">
                    <a:alpha val="43137"/>
                  </a:srgbClr>
                </a:outerShdw>
              </a:effectLst>
              <a:latin typeface="+mn-lt"/>
            </a:endParaRPr>
          </a:p>
        </p:txBody>
      </p:sp>
      <p:pic>
        <p:nvPicPr>
          <p:cNvPr id="34" name="Picture 33"/>
          <p:cNvPicPr>
            <a:picLocks noChangeAspect="1"/>
          </p:cNvPicPr>
          <p:nvPr/>
        </p:nvPicPr>
        <p:blipFill rotWithShape="1">
          <a:blip r:embed="rId6" cstate="screen">
            <a:extLst>
              <a:ext uri="{28A0092B-C50C-407E-A947-70E740481C1C}">
                <a14:useLocalDpi xmlns:a14="http://schemas.microsoft.com/office/drawing/2010/main"/>
              </a:ext>
            </a:extLst>
          </a:blip>
          <a:srcRect b="-12564"/>
          <a:stretch/>
        </p:blipFill>
        <p:spPr>
          <a:xfrm>
            <a:off x="117527" y="5213957"/>
            <a:ext cx="816634" cy="925554"/>
          </a:xfrm>
          <a:prstGeom prst="rect">
            <a:avLst/>
          </a:prstGeom>
        </p:spPr>
      </p:pic>
      <p:sp>
        <p:nvSpPr>
          <p:cNvPr id="35" name="Title 2"/>
          <p:cNvSpPr txBox="1">
            <a:spLocks/>
          </p:cNvSpPr>
          <p:nvPr/>
        </p:nvSpPr>
        <p:spPr bwMode="auto">
          <a:xfrm>
            <a:off x="1140529" y="1600474"/>
            <a:ext cx="2175911" cy="642255"/>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pPr>
              <a:lnSpc>
                <a:spcPct val="100000"/>
              </a:lnSpc>
              <a:spcBef>
                <a:spcPts val="600"/>
              </a:spcBef>
            </a:pPr>
            <a:r>
              <a:rPr lang="en-US" sz="1800" kern="0" dirty="0" smtClean="0">
                <a:solidFill>
                  <a:schemeClr val="bg1"/>
                </a:solidFill>
                <a:effectLst>
                  <a:outerShdw blurRad="38100" dist="38100" dir="2700000" algn="tl">
                    <a:srgbClr val="000000">
                      <a:alpha val="43137"/>
                    </a:srgbClr>
                  </a:outerShdw>
                </a:effectLst>
                <a:latin typeface="+mn-lt"/>
              </a:rPr>
              <a:t>Programmable System Integration</a:t>
            </a:r>
            <a:endParaRPr lang="en-US" sz="1800" kern="0"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490375673"/>
      </p:ext>
    </p:extLst>
  </p:cSld>
  <p:clrMapOvr>
    <a:masterClrMapping/>
  </p:clrMapOvr>
  <p:timing>
    <p:tnLst>
      <p:par>
        <p:cTn id="1" dur="indefinite" restart="never" nodeType="tmRoot"/>
      </p:par>
    </p:tnLst>
  </p:timing>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786" t="4709" r="762" b="30201"/>
          <a:stretch/>
        </p:blipFill>
        <p:spPr>
          <a:xfrm>
            <a:off x="2192" y="0"/>
            <a:ext cx="9141808" cy="4532932"/>
          </a:xfrm>
          <a:prstGeom prst="rect">
            <a:avLst/>
          </a:prstGeom>
        </p:spPr>
      </p:pic>
      <p:sp>
        <p:nvSpPr>
          <p:cNvPr id="2" name="Rectangle 1"/>
          <p:cNvSpPr/>
          <p:nvPr userDrawn="1"/>
        </p:nvSpPr>
        <p:spPr bwMode="auto">
          <a:xfrm>
            <a:off x="1" y="3281081"/>
            <a:ext cx="9144002" cy="1256427"/>
          </a:xfrm>
          <a:prstGeom prst="rect">
            <a:avLst/>
          </a:prstGeom>
          <a:gradFill>
            <a:gsLst>
              <a:gs pos="0">
                <a:schemeClr val="tx1">
                  <a:lumMod val="90000"/>
                  <a:alpha val="37000"/>
                </a:schemeClr>
              </a:gs>
              <a:gs pos="47000">
                <a:schemeClr val="tx1">
                  <a:lumMod val="90000"/>
                  <a:lumOff val="10000"/>
                  <a:alpha val="86000"/>
                </a:schemeClr>
              </a:gs>
              <a:gs pos="100000">
                <a:schemeClr val="tx1">
                  <a:alpha val="88000"/>
                </a:schemeClr>
              </a:gs>
            </a:gsLst>
            <a:lin ang="10800000" scaled="0"/>
          </a:gra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6" name="Rectangle 5"/>
          <p:cNvSpPr/>
          <p:nvPr userDrawn="1"/>
        </p:nvSpPr>
        <p:spPr bwMode="auto">
          <a:xfrm flipV="1">
            <a:off x="0" y="4514644"/>
            <a:ext cx="9144000" cy="18288"/>
          </a:xfrm>
          <a:prstGeom prst="rect">
            <a:avLst/>
          </a:prstGeom>
          <a:solidFill>
            <a:schemeClr val="tx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11" name="Rectangle 10"/>
          <p:cNvSpPr/>
          <p:nvPr userDrawn="1"/>
        </p:nvSpPr>
        <p:spPr bwMode="auto">
          <a:xfrm flipV="1">
            <a:off x="-37813" y="3281078"/>
            <a:ext cx="80010" cy="1256426"/>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5115" y="340760"/>
            <a:ext cx="2165685" cy="693020"/>
          </a:xfrm>
          <a:prstGeom prst="rect">
            <a:avLst/>
          </a:prstGeom>
        </p:spPr>
      </p:pic>
    </p:spTree>
    <p:extLst>
      <p:ext uri="{BB962C8B-B14F-4D97-AF65-F5344CB8AC3E}">
        <p14:creationId xmlns:p14="http://schemas.microsoft.com/office/powerpoint/2010/main" val="187351545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9979" t="1" b="-144"/>
          <a:stretch/>
        </p:blipFill>
        <p:spPr>
          <a:xfrm>
            <a:off x="-12032" y="-39908"/>
            <a:ext cx="9156032" cy="4561821"/>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745" y="5031551"/>
            <a:ext cx="2210850" cy="707473"/>
          </a:xfrm>
          <a:prstGeom prst="rect">
            <a:avLst/>
          </a:prstGeom>
        </p:spPr>
      </p:pic>
      <p:cxnSp>
        <p:nvCxnSpPr>
          <p:cNvPr id="12" name="Straight Connector 11"/>
          <p:cNvCxnSpPr/>
          <p:nvPr userDrawn="1"/>
        </p:nvCxnSpPr>
        <p:spPr bwMode="auto">
          <a:xfrm>
            <a:off x="2963168" y="5031552"/>
            <a:ext cx="0" cy="669638"/>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476194"/>
            <a:ext cx="9144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 name="Title 1"/>
          <p:cNvSpPr>
            <a:spLocks noGrp="1"/>
          </p:cNvSpPr>
          <p:nvPr>
            <p:ph type="title" hasCustomPrompt="1"/>
          </p:nvPr>
        </p:nvSpPr>
        <p:spPr>
          <a:xfrm>
            <a:off x="3227742" y="5055935"/>
            <a:ext cx="5916258" cy="530352"/>
          </a:xfr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spTree>
    <p:extLst>
      <p:ext uri="{BB962C8B-B14F-4D97-AF65-F5344CB8AC3E}">
        <p14:creationId xmlns:p14="http://schemas.microsoft.com/office/powerpoint/2010/main" val="94332451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stion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6" y="2297152"/>
            <a:ext cx="9155017" cy="2051824"/>
          </a:xfrm>
          <a:prstGeom prst="rect">
            <a:avLst/>
          </a:prstGeom>
        </p:spPr>
      </p:pic>
      <p:sp>
        <p:nvSpPr>
          <p:cNvPr id="7"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9" name="Picture 8" descr="All_Programmable_Text_FINAL.jpg"/>
          <p:cNvPicPr>
            <a:picLocks noChangeAspect="1"/>
          </p:cNvPicPr>
          <p:nvPr userDrawn="1"/>
        </p:nvPicPr>
        <p:blipFill>
          <a:blip r:embed="rId3"/>
          <a:stretch>
            <a:fillRect/>
          </a:stretch>
        </p:blipFill>
        <p:spPr>
          <a:xfrm>
            <a:off x="5934634" y="6623976"/>
            <a:ext cx="3084852" cy="157267"/>
          </a:xfrm>
          <a:prstGeom prst="rect">
            <a:avLst/>
          </a:prstGeom>
        </p:spPr>
      </p:pic>
      <p:sp>
        <p:nvSpPr>
          <p:cNvPr id="15" name="Rectangle 14"/>
          <p:cNvSpPr/>
          <p:nvPr userDrawn="1"/>
        </p:nvSpPr>
        <p:spPr bwMode="auto">
          <a:xfrm flipV="1">
            <a:off x="-11016" y="2297152"/>
            <a:ext cx="111378" cy="2051824"/>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Rectangle 3"/>
          <p:cNvSpPr>
            <a:spLocks noChangeAspect="1"/>
          </p:cNvSpPr>
          <p:nvPr userDrawn="1"/>
        </p:nvSpPr>
        <p:spPr bwMode="auto">
          <a:xfrm>
            <a:off x="134" y="0"/>
            <a:ext cx="9143867"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8" name="Rectangle 11"/>
          <p:cNvSpPr>
            <a:spLocks noGrp="1" noChangeArrowheads="1"/>
          </p:cNvSpPr>
          <p:nvPr>
            <p:ph type="title"/>
          </p:nvPr>
        </p:nvSpPr>
        <p:spPr bwMode="auto">
          <a:xfrm>
            <a:off x="457200" y="2984736"/>
            <a:ext cx="8229600"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sz="3600">
                <a:solidFill>
                  <a:schemeClr val="bg1"/>
                </a:solidFill>
                <a:effectLst>
                  <a:outerShdw blurRad="38100" dist="38100" dir="2700000" algn="tl">
                    <a:srgbClr val="000000">
                      <a:alpha val="43137"/>
                    </a:srgbClr>
                  </a:outerShdw>
                </a:effectLst>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14654792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27150"/>
            <a:ext cx="8233646" cy="4268337"/>
          </a:xfrm>
          <a:prstGeom prst="rect">
            <a:avLst/>
          </a:prstGeom>
        </p:spPr>
        <p:txBody>
          <a:bodyPr/>
          <a:lstStyle>
            <a:lvl1pPr marL="290513" indent="-290513" algn="l" rtl="0" eaLnBrk="0" fontAlgn="base" hangingPunct="0">
              <a:lnSpc>
                <a:spcPct val="110000"/>
              </a:lnSpc>
              <a:spcBef>
                <a:spcPts val="800"/>
              </a:spcBef>
              <a:spcAft>
                <a:spcPct val="0"/>
              </a:spcAft>
              <a:buClr>
                <a:schemeClr val="tx2"/>
              </a:buClr>
              <a:buSzPct val="88000"/>
              <a:buFont typeface="Wingdings"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038">
              <a:lnSpc>
                <a:spcPct val="110000"/>
              </a:lnSpc>
              <a:defRPr sz="1400"/>
            </a:lvl3pPr>
            <a:lvl4pPr marL="914400" indent="-173038">
              <a:lnSpc>
                <a:spcPct val="110000"/>
              </a:lnSpc>
              <a:buFont typeface="Arial" pitchFamily="34" charset="0"/>
              <a:buChar char="–"/>
              <a:defRPr sz="1400"/>
            </a:lvl4pPr>
            <a:lvl5pPr marL="1319213" indent="-347663">
              <a:defRPr/>
            </a:lvl5pPr>
          </a:lstStyle>
          <a:p>
            <a:pPr lvl="0"/>
            <a:r>
              <a:rPr lang="en-US" smtClean="0"/>
              <a:t>Click to edit Master text styles</a:t>
            </a:r>
          </a:p>
          <a:p>
            <a:pPr lvl="1"/>
            <a:r>
              <a:rPr lang="en-US" smtClean="0"/>
              <a:t>Second level</a:t>
            </a:r>
          </a:p>
          <a:p>
            <a:pPr lvl="2"/>
            <a:r>
              <a:rPr lang="en-US" smtClean="0"/>
              <a:t>Third level</a:t>
            </a:r>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6" name="Rectangle 11"/>
          <p:cNvSpPr>
            <a:spLocks noGrp="1" noChangeArrowheads="1"/>
          </p:cNvSpPr>
          <p:nvPr>
            <p:ph type="title"/>
          </p:nvPr>
        </p:nvSpPr>
        <p:spPr bwMode="auto">
          <a:xfrm>
            <a:off x="457200" y="209551"/>
            <a:ext cx="8229600"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41600913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6" name="Rectangle 5"/>
          <p:cNvSpPr/>
          <p:nvPr userDrawn="1"/>
        </p:nvSpPr>
        <p:spPr bwMode="auto">
          <a:xfrm>
            <a:off x="469834" y="160621"/>
            <a:ext cx="3904377" cy="5455861"/>
          </a:xfrm>
          <a:prstGeom prst="rect">
            <a:avLst/>
          </a:prstGeom>
          <a:solidFill>
            <a:schemeClr val="bg1">
              <a:lumMod val="85000"/>
              <a:alpha val="84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dirty="0" smtClean="0">
              <a:solidFill>
                <a:prstClr val="black"/>
              </a:solidFill>
            </a:endParaRPr>
          </a:p>
        </p:txBody>
      </p:sp>
      <p:sp>
        <p:nvSpPr>
          <p:cNvPr id="8" name="Rectangle 7"/>
          <p:cNvSpPr/>
          <p:nvPr userDrawn="1"/>
        </p:nvSpPr>
        <p:spPr>
          <a:xfrm>
            <a:off x="482026" y="5412030"/>
            <a:ext cx="3904377" cy="230486"/>
          </a:xfrm>
          <a:prstGeom prst="rect">
            <a:avLst/>
          </a:prstGeom>
          <a:solidFill>
            <a:srgbClr val="CF2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dirty="0">
              <a:solidFill>
                <a:prstClr val="white"/>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80424" y="808433"/>
            <a:ext cx="1864581" cy="595630"/>
          </a:xfrm>
          <a:prstGeom prst="rect">
            <a:avLst/>
          </a:prstGeom>
        </p:spPr>
      </p:pic>
    </p:spTree>
    <p:extLst>
      <p:ext uri="{BB962C8B-B14F-4D97-AF65-F5344CB8AC3E}">
        <p14:creationId xmlns:p14="http://schemas.microsoft.com/office/powerpoint/2010/main" val="21538506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ransistion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16" y="2297152"/>
            <a:ext cx="9155017" cy="2051824"/>
          </a:xfrm>
          <a:prstGeom prst="rect">
            <a:avLst/>
          </a:prstGeom>
        </p:spPr>
      </p:pic>
      <p:sp>
        <p:nvSpPr>
          <p:cNvPr id="7"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9" name="Picture 8" descr="All_Programmable_Text_FINAL.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4634" y="6623976"/>
            <a:ext cx="3084852" cy="157267"/>
          </a:xfrm>
          <a:prstGeom prst="rect">
            <a:avLst/>
          </a:prstGeom>
        </p:spPr>
      </p:pic>
      <p:sp>
        <p:nvSpPr>
          <p:cNvPr id="15" name="Rectangle 14"/>
          <p:cNvSpPr/>
          <p:nvPr/>
        </p:nvSpPr>
        <p:spPr bwMode="auto">
          <a:xfrm flipV="1">
            <a:off x="-11016" y="2297152"/>
            <a:ext cx="111378" cy="2051824"/>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Rectangle 3"/>
          <p:cNvSpPr>
            <a:spLocks noChangeAspect="1"/>
          </p:cNvSpPr>
          <p:nvPr/>
        </p:nvSpPr>
        <p:spPr bwMode="auto">
          <a:xfrm>
            <a:off x="134" y="0"/>
            <a:ext cx="9143867"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8" name="Rectangle 11"/>
          <p:cNvSpPr>
            <a:spLocks noGrp="1" noChangeArrowheads="1"/>
          </p:cNvSpPr>
          <p:nvPr>
            <p:ph type="title" hasCustomPrompt="1"/>
          </p:nvPr>
        </p:nvSpPr>
        <p:spPr bwMode="auto">
          <a:xfrm>
            <a:off x="457200" y="2984736"/>
            <a:ext cx="8229600"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sz="3600" baseline="0">
                <a:solidFill>
                  <a:schemeClr val="bg1"/>
                </a:solidFill>
                <a:effectLst>
                  <a:outerShdw blurRad="38100" dist="38100" dir="2700000" algn="tl">
                    <a:srgbClr val="000000">
                      <a:alpha val="43137"/>
                    </a:srgbClr>
                  </a:outerShdw>
                </a:effectLst>
              </a:defRPr>
            </a:lvl1pPr>
          </a:lstStyle>
          <a:p>
            <a:pPr lvl="0"/>
            <a:r>
              <a:rPr lang="en-US" dirty="0" smtClean="0"/>
              <a:t>Click to edit Transition Title</a:t>
            </a:r>
          </a:p>
        </p:txBody>
      </p:sp>
    </p:spTree>
    <p:extLst>
      <p:ext uri="{BB962C8B-B14F-4D97-AF65-F5344CB8AC3E}">
        <p14:creationId xmlns:p14="http://schemas.microsoft.com/office/powerpoint/2010/main" val="440963559"/>
      </p:ext>
    </p:extLst>
  </p:cSld>
  <p:clrMapOvr>
    <a:masterClrMapping/>
  </p:clrMapOvr>
  <p:timing>
    <p:tnLst>
      <p:par>
        <p:cTn id="1" dur="indefinite" restart="never" nodeType="tmRoot"/>
      </p:par>
    </p:tn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Tree>
    <p:extLst>
      <p:ext uri="{BB962C8B-B14F-4D97-AF65-F5344CB8AC3E}">
        <p14:creationId xmlns:p14="http://schemas.microsoft.com/office/powerpoint/2010/main" val="3762413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27150"/>
            <a:ext cx="8233646" cy="4268337"/>
          </a:xfrm>
          <a:prstGeom prst="rect">
            <a:avLst/>
          </a:prstGeom>
        </p:spPr>
        <p:txBody>
          <a:bodyPr/>
          <a:lstStyle>
            <a:lvl1pPr marL="228600" indent="-228600" algn="l" rtl="0" eaLnBrk="0" fontAlgn="base" hangingPunct="0">
              <a:lnSpc>
                <a:spcPct val="110000"/>
              </a:lnSpc>
              <a:spcBef>
                <a:spcPts val="800"/>
              </a:spcBef>
              <a:spcAft>
                <a:spcPct val="0"/>
              </a:spcAft>
              <a:buClr>
                <a:schemeClr val="tx2"/>
              </a:buClr>
              <a:buSzPct val="88000"/>
              <a:buFont typeface="Wingdings" pitchFamily="2" charset="2"/>
              <a:buBlip>
                <a:blip r:embed="rId2"/>
              </a:buBlip>
              <a:defRPr lang="en-US" sz="2000" b="1" dirty="0" smtClean="0">
                <a:solidFill>
                  <a:schemeClr val="accent4"/>
                </a:solidFill>
                <a:latin typeface="+mn-lt"/>
                <a:ea typeface="+mn-ea"/>
                <a:cs typeface="+mn-cs"/>
              </a:defRPr>
            </a:lvl1pPr>
            <a:lvl2pPr marL="463550" indent="-174625">
              <a:lnSpc>
                <a:spcPct val="110000"/>
              </a:lnSpc>
              <a:defRPr/>
            </a:lvl2pPr>
            <a:lvl3pPr marL="682625" indent="-173038">
              <a:lnSpc>
                <a:spcPct val="110000"/>
              </a:lnSpc>
              <a:defRPr/>
            </a:lvl3pPr>
            <a:lvl4pPr marL="914400" indent="-173038">
              <a:lnSpc>
                <a:spcPct val="110000"/>
              </a:lnSpc>
              <a:buFont typeface="Arial" pitchFamily="34" charset="0"/>
              <a:buChar char="–"/>
              <a:defRPr sz="1400"/>
            </a:lvl4pPr>
            <a:lvl5pPr marL="1319213" indent="-34766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6" name="Rectangle 11"/>
          <p:cNvSpPr>
            <a:spLocks noGrp="1" noChangeArrowheads="1"/>
          </p:cNvSpPr>
          <p:nvPr>
            <p:ph type="title"/>
          </p:nvPr>
        </p:nvSpPr>
        <p:spPr bwMode="auto">
          <a:xfrm>
            <a:off x="457200" y="209551"/>
            <a:ext cx="8229600" cy="56147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417642445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ake Away (Al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556" t="16197" r="101" b="-394"/>
          <a:stretch/>
        </p:blipFill>
        <p:spPr>
          <a:xfrm>
            <a:off x="-41496" y="973494"/>
            <a:ext cx="9185496" cy="5132666"/>
          </a:xfrm>
          <a:prstGeom prst="rect">
            <a:avLst/>
          </a:prstGeom>
        </p:spPr>
      </p:pic>
      <p:sp>
        <p:nvSpPr>
          <p:cNvPr id="2" name="Title 1"/>
          <p:cNvSpPr>
            <a:spLocks noGrp="1"/>
          </p:cNvSpPr>
          <p:nvPr>
            <p:ph type="title" hasCustomPrompt="1"/>
          </p:nvPr>
        </p:nvSpPr>
        <p:spPr/>
        <p:txBody>
          <a:bodyPr/>
          <a:lstStyle>
            <a:lvl1pPr>
              <a:defRPr baseline="0"/>
            </a:lvl1pPr>
          </a:lstStyle>
          <a:p>
            <a:r>
              <a:rPr lang="en-US" dirty="0" smtClean="0"/>
              <a:t>Take Away Slide (Alt 2)</a:t>
            </a:r>
            <a:endParaRPr lang="en-US" dirty="0"/>
          </a:p>
        </p:txBody>
      </p:sp>
      <p:sp>
        <p:nvSpPr>
          <p:cNvPr id="3" name="Slide Number Placeholder 2"/>
          <p:cNvSpPr>
            <a:spLocks noGrp="1"/>
          </p:cNvSpPr>
          <p:nvPr>
            <p:ph type="sldNum" sz="quarter" idx="10"/>
          </p:nvPr>
        </p:nvSpPr>
        <p:spPr>
          <a:xfrm>
            <a:off x="457200" y="6577013"/>
            <a:ext cx="838200" cy="244475"/>
          </a:xfrm>
          <a:prstGeom prst="rect">
            <a:avLst/>
          </a:prstGeom>
        </p:spPr>
        <p:txBody>
          <a:body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5" name="Rectangle 4"/>
          <p:cNvSpPr/>
          <p:nvPr userDrawn="1"/>
        </p:nvSpPr>
        <p:spPr bwMode="auto">
          <a:xfrm>
            <a:off x="0" y="973494"/>
            <a:ext cx="9144002" cy="5144900"/>
          </a:xfrm>
          <a:prstGeom prst="rect">
            <a:avLst/>
          </a:prstGeom>
          <a:solidFill>
            <a:srgbClr val="000000">
              <a:alpha val="69000"/>
            </a:srgb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10" name="Content Placeholder 9"/>
          <p:cNvSpPr>
            <a:spLocks noGrp="1"/>
          </p:cNvSpPr>
          <p:nvPr>
            <p:ph sz="quarter" idx="11"/>
          </p:nvPr>
        </p:nvSpPr>
        <p:spPr>
          <a:xfrm>
            <a:off x="457200" y="1325880"/>
            <a:ext cx="8229600" cy="45110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Rectangle 10"/>
          <p:cNvSpPr/>
          <p:nvPr userDrawn="1"/>
        </p:nvSpPr>
        <p:spPr bwMode="auto">
          <a:xfrm flipV="1">
            <a:off x="-11016" y="973494"/>
            <a:ext cx="111378" cy="5148072"/>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Tree>
    <p:extLst>
      <p:ext uri="{BB962C8B-B14F-4D97-AF65-F5344CB8AC3E}">
        <p14:creationId xmlns:p14="http://schemas.microsoft.com/office/powerpoint/2010/main" val="388232470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20" name="Rectangle 11"/>
          <p:cNvSpPr>
            <a:spLocks noGrp="1" noChangeArrowheads="1"/>
          </p:cNvSpPr>
          <p:nvPr>
            <p:ph type="title"/>
          </p:nvPr>
        </p:nvSpPr>
        <p:spPr bwMode="auto">
          <a:xfrm>
            <a:off x="457200" y="209551"/>
            <a:ext cx="8229600" cy="56147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69249573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18288"/>
            <a:ext cx="2895600" cy="329184"/>
          </a:xfrm>
          <a:prstGeom prst="rect">
            <a:avLst/>
          </a:prstGeom>
        </p:spPr>
        <p:txBody>
          <a:bodyPr/>
          <a:lstStyle/>
          <a:p>
            <a:r>
              <a:rPr lang="en-US" smtClean="0">
                <a:solidFill>
                  <a:srgbClr val="000000"/>
                </a:solidFill>
              </a:rPr>
              <a:t>11/10/2014</a:t>
            </a:r>
            <a:endParaRPr lang="en-US">
              <a:solidFill>
                <a:srgbClr val="000000"/>
              </a:solidFill>
            </a:endParaRPr>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endParaRPr lang="en-US">
              <a:solidFill>
                <a:srgbClr val="000000"/>
              </a:solidFill>
            </a:endParaRPr>
          </a:p>
        </p:txBody>
      </p:sp>
      <p:sp>
        <p:nvSpPr>
          <p:cNvPr id="5" name="Slide Number Placeholder 4"/>
          <p:cNvSpPr>
            <a:spLocks noGrp="1"/>
          </p:cNvSpPr>
          <p:nvPr>
            <p:ph type="sldNum" sz="quarter" idx="12"/>
          </p:nvPr>
        </p:nvSpPr>
        <p:spPr>
          <a:xfrm>
            <a:off x="457200" y="6580372"/>
            <a:ext cx="838200" cy="244475"/>
          </a:xfrm>
          <a:prstGeom prst="rect">
            <a:avLst/>
          </a:prstGeom>
        </p:spPr>
        <p:txBody>
          <a:bodyPr/>
          <a:lstStyle/>
          <a:p>
            <a:r>
              <a:rPr>
                <a:solidFill>
                  <a:srgbClr val="000000"/>
                </a:solidFill>
              </a:rPr>
              <a:t>‹#›</a:t>
            </a:r>
          </a:p>
        </p:txBody>
      </p:sp>
    </p:spTree>
    <p:extLst>
      <p:ext uri="{BB962C8B-B14F-4D97-AF65-F5344CB8AC3E}">
        <p14:creationId xmlns:p14="http://schemas.microsoft.com/office/powerpoint/2010/main" val="2823829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9979" t="1" b="-144"/>
          <a:stretch/>
        </p:blipFill>
        <p:spPr>
          <a:xfrm>
            <a:off x="-12032" y="-39908"/>
            <a:ext cx="9156032" cy="456182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745" y="5031551"/>
            <a:ext cx="2210850" cy="707473"/>
          </a:xfrm>
          <a:prstGeom prst="rect">
            <a:avLst/>
          </a:prstGeom>
        </p:spPr>
      </p:pic>
      <p:cxnSp>
        <p:nvCxnSpPr>
          <p:cNvPr id="12" name="Straight Connector 11"/>
          <p:cNvCxnSpPr/>
          <p:nvPr/>
        </p:nvCxnSpPr>
        <p:spPr bwMode="auto">
          <a:xfrm>
            <a:off x="2963168" y="5031552"/>
            <a:ext cx="0" cy="669638"/>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p:nvSpPr>
        <p:spPr bwMode="auto">
          <a:xfrm flipV="1">
            <a:off x="0" y="4476194"/>
            <a:ext cx="9144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 name="Title 1"/>
          <p:cNvSpPr>
            <a:spLocks noGrp="1"/>
          </p:cNvSpPr>
          <p:nvPr>
            <p:ph type="title" hasCustomPrompt="1"/>
          </p:nvPr>
        </p:nvSpPr>
        <p:spPr>
          <a:xfrm>
            <a:off x="3227742" y="5055935"/>
            <a:ext cx="5916258" cy="530352"/>
          </a:xfrm>
        </p:spPr>
        <p:txBody>
          <a:bodyPr/>
          <a:lstStyle>
            <a:lvl1pPr>
              <a:defRPr>
                <a:solidFill>
                  <a:schemeClr val="tx1">
                    <a:lumMod val="75000"/>
                    <a:lumOff val="25000"/>
                  </a:schemeClr>
                </a:solidFill>
              </a:defRPr>
            </a:lvl1pPr>
          </a:lstStyle>
          <a:p>
            <a:r>
              <a:rPr lang="en-US" dirty="0" smtClean="0"/>
              <a:t>Click to edit Master title style</a:t>
            </a:r>
            <a:br>
              <a:rPr lang="en-US" dirty="0" smtClean="0"/>
            </a:br>
            <a:endParaRPr lang="en-US" dirty="0"/>
          </a:p>
        </p:txBody>
      </p:sp>
    </p:spTree>
    <p:extLst>
      <p:ext uri="{BB962C8B-B14F-4D97-AF65-F5344CB8AC3E}">
        <p14:creationId xmlns:p14="http://schemas.microsoft.com/office/powerpoint/2010/main" val="1593138804"/>
      </p:ext>
    </p:extLst>
  </p:cSld>
  <p:clrMapOvr>
    <a:masterClrMapping/>
  </p:clrMapOvr>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ransistion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6" y="2297152"/>
            <a:ext cx="9155017" cy="2051824"/>
          </a:xfrm>
          <a:prstGeom prst="rect">
            <a:avLst/>
          </a:prstGeom>
        </p:spPr>
      </p:pic>
      <p:sp>
        <p:nvSpPr>
          <p:cNvPr id="7"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pic>
        <p:nvPicPr>
          <p:cNvPr id="9" name="Picture 8" descr="All_Programmable_Text_FINAL.jpg"/>
          <p:cNvPicPr>
            <a:picLocks noChangeAspect="1"/>
          </p:cNvPicPr>
          <p:nvPr/>
        </p:nvPicPr>
        <p:blipFill>
          <a:blip r:embed="rId3"/>
          <a:stretch>
            <a:fillRect/>
          </a:stretch>
        </p:blipFill>
        <p:spPr>
          <a:xfrm>
            <a:off x="5934634" y="6623976"/>
            <a:ext cx="3084852" cy="157267"/>
          </a:xfrm>
          <a:prstGeom prst="rect">
            <a:avLst/>
          </a:prstGeom>
        </p:spPr>
      </p:pic>
      <p:sp>
        <p:nvSpPr>
          <p:cNvPr id="15" name="Rectangle 14"/>
          <p:cNvSpPr/>
          <p:nvPr/>
        </p:nvSpPr>
        <p:spPr bwMode="auto">
          <a:xfrm flipV="1">
            <a:off x="-11016" y="2297152"/>
            <a:ext cx="111378" cy="2051824"/>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Rectangle 3"/>
          <p:cNvSpPr>
            <a:spLocks noChangeAspect="1"/>
          </p:cNvSpPr>
          <p:nvPr/>
        </p:nvSpPr>
        <p:spPr bwMode="auto">
          <a:xfrm>
            <a:off x="134" y="0"/>
            <a:ext cx="9143867"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8" name="Rectangle 11"/>
          <p:cNvSpPr>
            <a:spLocks noGrp="1" noChangeArrowheads="1"/>
          </p:cNvSpPr>
          <p:nvPr>
            <p:ph type="title"/>
          </p:nvPr>
        </p:nvSpPr>
        <p:spPr bwMode="auto">
          <a:xfrm>
            <a:off x="457200" y="2984736"/>
            <a:ext cx="8229600"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sz="3600">
                <a:solidFill>
                  <a:schemeClr val="bg1"/>
                </a:solidFill>
                <a:effectLst>
                  <a:outerShdw blurRad="38100" dist="38100" dir="2700000" algn="tl">
                    <a:srgbClr val="000000">
                      <a:alpha val="43137"/>
                    </a:srgbClr>
                  </a:outerShdw>
                </a:effectLst>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668949504"/>
      </p:ext>
    </p:extLst>
  </p:cSld>
  <p:clrMapOvr>
    <a:masterClrMapping/>
  </p:clrMapOvr>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27150"/>
            <a:ext cx="8233646" cy="4268337"/>
          </a:xfrm>
          <a:prstGeom prst="rect">
            <a:avLst/>
          </a:prstGeom>
        </p:spPr>
        <p:txBody>
          <a:bodyPr/>
          <a:lstStyle>
            <a:lvl1pPr marL="290513" indent="-290513" algn="l" rtl="0" eaLnBrk="0" fontAlgn="base" hangingPunct="0">
              <a:lnSpc>
                <a:spcPct val="110000"/>
              </a:lnSpc>
              <a:spcBef>
                <a:spcPts val="800"/>
              </a:spcBef>
              <a:spcAft>
                <a:spcPct val="0"/>
              </a:spcAft>
              <a:buClr>
                <a:schemeClr val="tx2"/>
              </a:buClr>
              <a:buSzPct val="88000"/>
              <a:buFont typeface="Wingdings"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038">
              <a:lnSpc>
                <a:spcPct val="110000"/>
              </a:lnSpc>
              <a:defRPr sz="1400"/>
            </a:lvl3pPr>
            <a:lvl4pPr marL="914400" indent="-173038">
              <a:lnSpc>
                <a:spcPct val="110000"/>
              </a:lnSpc>
              <a:buFont typeface="Arial" pitchFamily="34" charset="0"/>
              <a:buChar char="–"/>
              <a:defRPr sz="1400"/>
            </a:lvl4pPr>
            <a:lvl5pPr marL="1319213" indent="-347663">
              <a:defRPr/>
            </a:lvl5pPr>
          </a:lstStyle>
          <a:p>
            <a:pPr lvl="0"/>
            <a:r>
              <a:rPr lang="en-US" smtClean="0"/>
              <a:t>Click to edit Master text styles</a:t>
            </a:r>
          </a:p>
          <a:p>
            <a:pPr lvl="1"/>
            <a:r>
              <a:rPr lang="en-US" smtClean="0"/>
              <a:t>Second level</a:t>
            </a:r>
          </a:p>
          <a:p>
            <a:pPr lvl="2"/>
            <a:r>
              <a:rPr lang="en-US" smtClean="0"/>
              <a:t>Third level</a:t>
            </a:r>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6" name="Rectangle 11"/>
          <p:cNvSpPr>
            <a:spLocks noGrp="1" noChangeArrowheads="1"/>
          </p:cNvSpPr>
          <p:nvPr>
            <p:ph type="title"/>
          </p:nvPr>
        </p:nvSpPr>
        <p:spPr bwMode="auto">
          <a:xfrm>
            <a:off x="457200" y="209551"/>
            <a:ext cx="8229600"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2548574757"/>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6" name="Rectangle 5"/>
          <p:cNvSpPr/>
          <p:nvPr/>
        </p:nvSpPr>
        <p:spPr bwMode="auto">
          <a:xfrm>
            <a:off x="469834" y="160621"/>
            <a:ext cx="3904377" cy="5455861"/>
          </a:xfrm>
          <a:prstGeom prst="rect">
            <a:avLst/>
          </a:prstGeom>
          <a:solidFill>
            <a:schemeClr val="bg1">
              <a:lumMod val="85000"/>
              <a:alpha val="84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dirty="0" smtClean="0">
              <a:solidFill>
                <a:prstClr val="black"/>
              </a:solidFill>
            </a:endParaRPr>
          </a:p>
        </p:txBody>
      </p:sp>
      <p:sp>
        <p:nvSpPr>
          <p:cNvPr id="8" name="Rectangle 7"/>
          <p:cNvSpPr/>
          <p:nvPr/>
        </p:nvSpPr>
        <p:spPr>
          <a:xfrm>
            <a:off x="482026" y="5412030"/>
            <a:ext cx="3904377" cy="230486"/>
          </a:xfrm>
          <a:prstGeom prst="rect">
            <a:avLst/>
          </a:prstGeom>
          <a:solidFill>
            <a:srgbClr val="CF2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dirty="0">
              <a:solidFill>
                <a:prstClr val="white"/>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0424" y="808433"/>
            <a:ext cx="1864581" cy="595630"/>
          </a:xfrm>
          <a:prstGeom prst="rect">
            <a:avLst/>
          </a:prstGeom>
        </p:spPr>
      </p:pic>
    </p:spTree>
    <p:extLst>
      <p:ext uri="{BB962C8B-B14F-4D97-AF65-F5344CB8AC3E}">
        <p14:creationId xmlns:p14="http://schemas.microsoft.com/office/powerpoint/2010/main" val="2911460253"/>
      </p:ext>
    </p:extLst>
  </p:cSld>
  <p:clrMapOvr>
    <a:masterClrMapping/>
  </p:clrMapOvr>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Tree>
    <p:extLst>
      <p:ext uri="{BB962C8B-B14F-4D97-AF65-F5344CB8AC3E}">
        <p14:creationId xmlns:p14="http://schemas.microsoft.com/office/powerpoint/2010/main" val="22301754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Standa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27150"/>
            <a:ext cx="8233646" cy="4268337"/>
          </a:xfrm>
          <a:prstGeom prst="rect">
            <a:avLst/>
          </a:prstGeom>
        </p:spPr>
        <p:txBody>
          <a:bodyPr/>
          <a:lstStyle>
            <a:lvl1pPr marL="290513" indent="-290513" algn="l" rtl="0" eaLnBrk="0" fontAlgn="base" hangingPunct="0">
              <a:lnSpc>
                <a:spcPct val="110000"/>
              </a:lnSpc>
              <a:spcBef>
                <a:spcPts val="800"/>
              </a:spcBef>
              <a:spcAft>
                <a:spcPct val="0"/>
              </a:spcAft>
              <a:buClr>
                <a:schemeClr val="tx2"/>
              </a:buClr>
              <a:buSzPct val="88000"/>
              <a:buFont typeface="Wingdings"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038">
              <a:lnSpc>
                <a:spcPct val="110000"/>
              </a:lnSpc>
              <a:defRPr sz="1400"/>
            </a:lvl3pPr>
            <a:lvl4pPr marL="914400" indent="-173038">
              <a:lnSpc>
                <a:spcPct val="110000"/>
              </a:lnSpc>
              <a:buFont typeface="Arial" pitchFamily="34" charset="0"/>
              <a:buChar char="–"/>
              <a:defRPr sz="1400"/>
            </a:lvl4pPr>
            <a:lvl5pPr marL="1319213" indent="-347663">
              <a:defRPr/>
            </a:lvl5pPr>
          </a:lstStyle>
          <a:p>
            <a:pPr lvl="0"/>
            <a:r>
              <a:rPr lang="en-US" smtClean="0"/>
              <a:t>Click to edit Master text styles</a:t>
            </a:r>
          </a:p>
          <a:p>
            <a:pPr lvl="1"/>
            <a:r>
              <a:rPr lang="en-US" smtClean="0"/>
              <a:t>Second level</a:t>
            </a:r>
          </a:p>
          <a:p>
            <a:pPr lvl="2"/>
            <a:r>
              <a:rPr lang="en-US" smtClean="0"/>
              <a:t>Third level</a:t>
            </a:r>
          </a:p>
        </p:txBody>
      </p:sp>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dirty="0">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6" name="Rectangle 11"/>
          <p:cNvSpPr>
            <a:spLocks noGrp="1" noChangeArrowheads="1"/>
          </p:cNvSpPr>
          <p:nvPr>
            <p:ph type="title"/>
          </p:nvPr>
        </p:nvSpPr>
        <p:spPr bwMode="auto">
          <a:xfrm>
            <a:off x="457200" y="209551"/>
            <a:ext cx="8229600"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678254963"/>
      </p:ext>
    </p:extLst>
  </p:cSld>
  <p:clrMapOvr>
    <a:masterClrMapping/>
  </p:clrMapOvr>
  <p:timing>
    <p:tnLst>
      <p:par>
        <p:cTn id="1" dur="indefinite" restart="never" nodeType="tmRoot"/>
      </p:par>
    </p:tnLst>
  </p:timing>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
        <p:nvSpPr>
          <p:cNvPr id="10" name="Rectangle 11"/>
          <p:cNvSpPr>
            <a:spLocks noGrp="1" noChangeArrowheads="1"/>
          </p:cNvSpPr>
          <p:nvPr>
            <p:ph type="title"/>
          </p:nvPr>
        </p:nvSpPr>
        <p:spPr bwMode="auto">
          <a:xfrm>
            <a:off x="457200" y="209551"/>
            <a:ext cx="8229600" cy="53272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defRPr baseline="0"/>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997820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57200" y="3518070"/>
            <a:ext cx="8233646" cy="664382"/>
          </a:xfrm>
          <a:prstGeom prst="rect">
            <a:avLst/>
          </a:prstGeom>
        </p:spPr>
        <p:txBody>
          <a:bodyPr/>
          <a:lstStyle>
            <a:lvl1pPr marL="0" indent="0" algn="l" rtl="0" eaLnBrk="0" fontAlgn="base" hangingPunct="0">
              <a:lnSpc>
                <a:spcPct val="110000"/>
              </a:lnSpc>
              <a:spcBef>
                <a:spcPts val="800"/>
              </a:spcBef>
              <a:spcAft>
                <a:spcPct val="0"/>
              </a:spcAft>
              <a:buClr>
                <a:schemeClr val="tx2"/>
              </a:buClr>
              <a:buSzPct val="88000"/>
              <a:buFont typeface="Wingdings" pitchFamily="2" charset="2"/>
              <a:buNone/>
              <a:defRPr lang="en-US" sz="3200" b="1" dirty="0" smtClean="0">
                <a:solidFill>
                  <a:schemeClr val="bg1"/>
                </a:solidFill>
                <a:latin typeface="+mn-lt"/>
                <a:ea typeface="+mn-ea"/>
                <a:cs typeface="+mn-cs"/>
              </a:defRPr>
            </a:lvl1pPr>
            <a:lvl2pPr marL="463550" indent="-174625">
              <a:lnSpc>
                <a:spcPct val="110000"/>
              </a:lnSpc>
              <a:defRPr/>
            </a:lvl2pPr>
            <a:lvl3pPr marL="682625" indent="-173038">
              <a:lnSpc>
                <a:spcPct val="110000"/>
              </a:lnSpc>
              <a:defRPr/>
            </a:lvl3pPr>
            <a:lvl4pPr marL="914400" indent="-173038">
              <a:lnSpc>
                <a:spcPct val="110000"/>
              </a:lnSpc>
              <a:buFont typeface="Arial" pitchFamily="34" charset="0"/>
              <a:buChar char="–"/>
              <a:defRPr sz="1400"/>
            </a:lvl4pPr>
            <a:lvl5pPr marL="1319213" indent="-347663">
              <a:defRPr/>
            </a:lvl5pPr>
          </a:lstStyle>
          <a:p>
            <a:pPr lvl="0"/>
            <a:r>
              <a:rPr lang="en-US" dirty="0" smtClean="0"/>
              <a:t>Title</a:t>
            </a:r>
          </a:p>
        </p:txBody>
      </p:sp>
      <p:sp>
        <p:nvSpPr>
          <p:cNvPr id="10" name="Content Placeholder 2"/>
          <p:cNvSpPr>
            <a:spLocks noGrp="1"/>
          </p:cNvSpPr>
          <p:nvPr>
            <p:ph idx="10" hasCustomPrompt="1"/>
          </p:nvPr>
        </p:nvSpPr>
        <p:spPr>
          <a:xfrm>
            <a:off x="457200" y="4751633"/>
            <a:ext cx="2386739" cy="664382"/>
          </a:xfrm>
          <a:prstGeom prst="rect">
            <a:avLst/>
          </a:prstGeom>
        </p:spPr>
        <p:txBody>
          <a:bodyPr/>
          <a:lstStyle>
            <a:lvl1pPr marL="0" indent="0" algn="l" rtl="0" eaLnBrk="0" fontAlgn="base" hangingPunct="0">
              <a:lnSpc>
                <a:spcPct val="110000"/>
              </a:lnSpc>
              <a:spcBef>
                <a:spcPts val="800"/>
              </a:spcBef>
              <a:spcAft>
                <a:spcPct val="0"/>
              </a:spcAft>
              <a:buClr>
                <a:schemeClr val="tx2"/>
              </a:buClr>
              <a:buSzPct val="88000"/>
              <a:buFont typeface="Wingdings" pitchFamily="2" charset="2"/>
              <a:buNone/>
              <a:defRPr lang="en-US" sz="2000" b="0" dirty="0" smtClean="0">
                <a:solidFill>
                  <a:schemeClr val="tx1"/>
                </a:solidFill>
                <a:latin typeface="+mn-lt"/>
                <a:ea typeface="+mn-ea"/>
                <a:cs typeface="+mn-cs"/>
              </a:defRPr>
            </a:lvl1pPr>
            <a:lvl2pPr marL="463550" indent="-174625">
              <a:lnSpc>
                <a:spcPct val="110000"/>
              </a:lnSpc>
              <a:defRPr/>
            </a:lvl2pPr>
            <a:lvl3pPr marL="682625" indent="-173038">
              <a:lnSpc>
                <a:spcPct val="110000"/>
              </a:lnSpc>
              <a:defRPr/>
            </a:lvl3pPr>
            <a:lvl4pPr marL="914400" indent="-173038">
              <a:lnSpc>
                <a:spcPct val="110000"/>
              </a:lnSpc>
              <a:buFont typeface="Arial" pitchFamily="34" charset="0"/>
              <a:buChar char="–"/>
              <a:defRPr sz="1400"/>
            </a:lvl4pPr>
            <a:lvl5pPr marL="1319213" indent="-347663">
              <a:defRPr/>
            </a:lvl5pPr>
          </a:lstStyle>
          <a:p>
            <a:pPr lvl="0"/>
            <a:r>
              <a:rPr lang="en-US" dirty="0" smtClean="0"/>
              <a:t>Presenter</a:t>
            </a:r>
          </a:p>
          <a:p>
            <a:pPr lvl="0"/>
            <a:r>
              <a:rPr lang="en-US" dirty="0" smtClean="0"/>
              <a:t>…</a:t>
            </a:r>
          </a:p>
        </p:txBody>
      </p:sp>
    </p:spTree>
    <p:extLst>
      <p:ext uri="{BB962C8B-B14F-4D97-AF65-F5344CB8AC3E}">
        <p14:creationId xmlns:p14="http://schemas.microsoft.com/office/powerpoint/2010/main" val="3693573466"/>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D69ABECC-2C7F-45C9-8B43-A40ECBC46AF0}" type="slidenum">
              <a:rPr>
                <a:solidFill>
                  <a:srgbClr val="000000"/>
                </a:solidFill>
              </a:rPr>
              <a:pPr>
                <a:defRPr/>
              </a:pPr>
              <a:t>‹#›</a:t>
            </a:fld>
            <a:endParaRPr>
              <a:solidFill>
                <a:srgbClr val="000000"/>
              </a:solidFill>
            </a:endParaRPr>
          </a:p>
        </p:txBody>
      </p:sp>
      <p:sp>
        <p:nvSpPr>
          <p:cNvPr id="20" name="Rectangle 11"/>
          <p:cNvSpPr>
            <a:spLocks noGrp="1" noChangeArrowheads="1"/>
          </p:cNvSpPr>
          <p:nvPr>
            <p:ph type="title"/>
          </p:nvPr>
        </p:nvSpPr>
        <p:spPr bwMode="auto">
          <a:xfrm>
            <a:off x="457200" y="209551"/>
            <a:ext cx="8229600" cy="56147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3785126917"/>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Ne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Slide Number Placeholder 2"/>
          <p:cNvSpPr>
            <a:spLocks noGrp="1"/>
          </p:cNvSpPr>
          <p:nvPr>
            <p:ph type="sldNum" sz="quarter" idx="4"/>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dirty="0">
                <a:solidFill>
                  <a:srgbClr val="FFFFFF">
                    <a:lumMod val="50000"/>
                  </a:srgbClr>
                </a:solidFill>
              </a:rPr>
              <a:t>Page </a:t>
            </a:r>
            <a:fld id="{A2D3A43F-0F6B-47EA-B96F-A092B82AE169}" type="slidenum">
              <a:rPr>
                <a:solidFill>
                  <a:srgbClr val="FFFFFF">
                    <a:lumMod val="50000"/>
                  </a:srgbClr>
                </a:solidFill>
              </a:rPr>
              <a:pPr>
                <a:defRPr/>
              </a:pPr>
              <a:t>‹#›</a:t>
            </a:fld>
            <a:endParaRPr dirty="0">
              <a:solidFill>
                <a:srgbClr val="FFFFFF">
                  <a:lumMod val="50000"/>
                </a:srgbClr>
              </a:solidFill>
            </a:endParaRPr>
          </a:p>
        </p:txBody>
      </p:sp>
    </p:spTree>
    <p:extLst>
      <p:ext uri="{BB962C8B-B14F-4D97-AF65-F5344CB8AC3E}">
        <p14:creationId xmlns:p14="http://schemas.microsoft.com/office/powerpoint/2010/main" val="39032421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Tree>
    <p:extLst>
      <p:ext uri="{BB962C8B-B14F-4D97-AF65-F5344CB8AC3E}">
        <p14:creationId xmlns:p14="http://schemas.microsoft.com/office/powerpoint/2010/main" val="3673407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ke Away (Alt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Take-Away Slide Title [Alternative 1]</a:t>
            </a:r>
            <a:endParaRPr lang="en-US" dirty="0"/>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430" y="1733550"/>
            <a:ext cx="9144001" cy="3400672"/>
          </a:xfrm>
          <a:prstGeom prst="rect">
            <a:avLst/>
          </a:prstGeom>
        </p:spPr>
      </p:pic>
      <p:sp>
        <p:nvSpPr>
          <p:cNvPr id="5" name="Rectangle 4"/>
          <p:cNvSpPr/>
          <p:nvPr/>
        </p:nvSpPr>
        <p:spPr bwMode="auto">
          <a:xfrm>
            <a:off x="0" y="1729019"/>
            <a:ext cx="9144002" cy="3400672"/>
          </a:xfrm>
          <a:prstGeom prst="rect">
            <a:avLst/>
          </a:prstGeom>
          <a:gradFill>
            <a:gsLst>
              <a:gs pos="0">
                <a:schemeClr val="tx1">
                  <a:lumMod val="90000"/>
                  <a:alpha val="37000"/>
                </a:schemeClr>
              </a:gs>
              <a:gs pos="47000">
                <a:schemeClr val="tx1">
                  <a:lumMod val="90000"/>
                  <a:lumOff val="10000"/>
                  <a:alpha val="86000"/>
                </a:schemeClr>
              </a:gs>
              <a:gs pos="100000">
                <a:schemeClr val="tx1">
                  <a:alpha val="88000"/>
                </a:schemeClr>
              </a:gs>
            </a:gsLst>
            <a:lin ang="10800000" scaled="0"/>
          </a:gra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lnSpc>
                <a:spcPct val="150000"/>
              </a:lnSpc>
            </a:pPr>
            <a:endParaRPr lang="en-US" dirty="0" smtClean="0">
              <a:solidFill>
                <a:srgbClr val="000000"/>
              </a:solidFill>
            </a:endParaRPr>
          </a:p>
        </p:txBody>
      </p:sp>
      <p:sp>
        <p:nvSpPr>
          <p:cNvPr id="6" name="Rectangle 5"/>
          <p:cNvSpPr/>
          <p:nvPr/>
        </p:nvSpPr>
        <p:spPr bwMode="auto">
          <a:xfrm flipV="1">
            <a:off x="0" y="1729019"/>
            <a:ext cx="80010" cy="3409731"/>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lnSpc>
                <a:spcPct val="150000"/>
              </a:lnSpc>
            </a:pPr>
            <a:endParaRPr lang="en-US" dirty="0" smtClean="0">
              <a:solidFill>
                <a:srgbClr val="000000"/>
              </a:solidFill>
            </a:endParaRPr>
          </a:p>
        </p:txBody>
      </p:sp>
      <p:sp>
        <p:nvSpPr>
          <p:cNvPr id="8" name="Text Placeholder 6"/>
          <p:cNvSpPr>
            <a:spLocks noGrp="1"/>
          </p:cNvSpPr>
          <p:nvPr>
            <p:ph type="body" sz="quarter" idx="11"/>
          </p:nvPr>
        </p:nvSpPr>
        <p:spPr>
          <a:xfrm>
            <a:off x="457200" y="2104090"/>
            <a:ext cx="8229600" cy="2743484"/>
          </a:xfrm>
          <a:prstGeom prst="rect">
            <a:avLst/>
          </a:prstGeo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21540269"/>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ke Away (Alt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Take Away Slide (Alt 2)</a:t>
            </a:r>
            <a:endParaRPr lang="en-US" dirty="0"/>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5201"/>
            <a:ext cx="9146491" cy="5144900"/>
          </a:xfrm>
          <a:prstGeom prst="rect">
            <a:avLst/>
          </a:prstGeom>
        </p:spPr>
      </p:pic>
      <p:sp>
        <p:nvSpPr>
          <p:cNvPr id="5" name="Rectangle 4"/>
          <p:cNvSpPr/>
          <p:nvPr/>
        </p:nvSpPr>
        <p:spPr bwMode="auto">
          <a:xfrm>
            <a:off x="2489" y="965202"/>
            <a:ext cx="9144002" cy="5144900"/>
          </a:xfrm>
          <a:prstGeom prst="rect">
            <a:avLst/>
          </a:prstGeom>
          <a:solidFill>
            <a:srgbClr val="000000">
              <a:alpha val="69000"/>
            </a:srgb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7" name="Text Placeholder 6"/>
          <p:cNvSpPr>
            <a:spLocks noGrp="1"/>
          </p:cNvSpPr>
          <p:nvPr>
            <p:ph type="body" sz="quarter" idx="11"/>
          </p:nvPr>
        </p:nvSpPr>
        <p:spPr>
          <a:xfrm>
            <a:off x="457200" y="1603375"/>
            <a:ext cx="8229600" cy="3744913"/>
          </a:xfrm>
          <a:prstGeom prst="rect">
            <a:avLst/>
          </a:prstGeo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6285674"/>
      </p:ext>
    </p:extLst>
  </p:cSld>
  <p:clrMapOvr>
    <a:masterClrMapping/>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amp;A or Alt Transitio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965201"/>
            <a:ext cx="9146491" cy="5144900"/>
          </a:xfrm>
          <a:prstGeom prst="rect">
            <a:avLst/>
          </a:prstGeom>
        </p:spPr>
      </p:pic>
      <p:sp>
        <p:nvSpPr>
          <p:cNvPr id="5" name="Rectangle 4"/>
          <p:cNvSpPr/>
          <p:nvPr/>
        </p:nvSpPr>
        <p:spPr bwMode="auto">
          <a:xfrm>
            <a:off x="2489" y="965202"/>
            <a:ext cx="9144002" cy="5144900"/>
          </a:xfrm>
          <a:prstGeom prst="rect">
            <a:avLst/>
          </a:prstGeom>
          <a:solidFill>
            <a:srgbClr val="000000">
              <a:alpha val="69000"/>
            </a:srgb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6" name="Rectangle 5"/>
          <p:cNvSpPr/>
          <p:nvPr/>
        </p:nvSpPr>
        <p:spPr bwMode="auto">
          <a:xfrm>
            <a:off x="22861" y="2725496"/>
            <a:ext cx="9121139" cy="1256427"/>
          </a:xfrm>
          <a:prstGeom prst="rect">
            <a:avLst/>
          </a:prstGeom>
          <a:gradFill>
            <a:gsLst>
              <a:gs pos="0">
                <a:schemeClr val="tx1">
                  <a:alpha val="0"/>
                  <a:lumMod val="60000"/>
                  <a:lumOff val="40000"/>
                </a:schemeClr>
              </a:gs>
              <a:gs pos="47000">
                <a:schemeClr val="tx1">
                  <a:alpha val="33000"/>
                  <a:lumMod val="63000"/>
                  <a:lumOff val="37000"/>
                </a:schemeClr>
              </a:gs>
              <a:gs pos="100000">
                <a:schemeClr val="tx1">
                  <a:alpha val="84000"/>
                  <a:lumMod val="85000"/>
                  <a:lumOff val="15000"/>
                </a:schemeClr>
              </a:gs>
            </a:gsLst>
            <a:lin ang="10800000" scaled="0"/>
          </a:gra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7" name="Rectangle 6"/>
          <p:cNvSpPr/>
          <p:nvPr/>
        </p:nvSpPr>
        <p:spPr bwMode="auto">
          <a:xfrm flipV="1">
            <a:off x="-14953" y="2725493"/>
            <a:ext cx="80010" cy="1256426"/>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8" name="Title 10"/>
          <p:cNvSpPr txBox="1">
            <a:spLocks/>
          </p:cNvSpPr>
          <p:nvPr/>
        </p:nvSpPr>
        <p:spPr bwMode="auto">
          <a:xfrm>
            <a:off x="457200" y="2976177"/>
            <a:ext cx="8229600" cy="56147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r>
              <a:rPr lang="en-US" sz="4000" kern="0" smtClean="0">
                <a:solidFill>
                  <a:schemeClr val="bg1"/>
                </a:solidFill>
              </a:rPr>
              <a:t>Q &amp; A</a:t>
            </a:r>
            <a:endParaRPr lang="en-US" sz="4000" kern="0">
              <a:solidFill>
                <a:schemeClr val="bg1"/>
              </a:solidFill>
            </a:endParaRPr>
          </a:p>
        </p:txBody>
      </p:sp>
    </p:spTree>
    <p:extLst>
      <p:ext uri="{BB962C8B-B14F-4D97-AF65-F5344CB8AC3E}">
        <p14:creationId xmlns:p14="http://schemas.microsoft.com/office/powerpoint/2010/main" val="1595199983"/>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 Away (Alt 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Take-Away Slide (Alt 3)</a:t>
            </a:r>
            <a:endParaRPr lang="en-US" dirty="0"/>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16" y="1435774"/>
            <a:ext cx="9155017" cy="4445368"/>
          </a:xfrm>
          <a:prstGeom prst="rect">
            <a:avLst/>
          </a:prstGeom>
        </p:spPr>
      </p:pic>
      <p:sp>
        <p:nvSpPr>
          <p:cNvPr id="5" name="Rectangle 4"/>
          <p:cNvSpPr/>
          <p:nvPr/>
        </p:nvSpPr>
        <p:spPr bwMode="auto">
          <a:xfrm flipV="1">
            <a:off x="-11016" y="1435774"/>
            <a:ext cx="111378" cy="4445368"/>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10" name="Text Placeholder 9"/>
          <p:cNvSpPr>
            <a:spLocks noGrp="1"/>
          </p:cNvSpPr>
          <p:nvPr>
            <p:ph type="body" sz="quarter" idx="11"/>
          </p:nvPr>
        </p:nvSpPr>
        <p:spPr>
          <a:xfrm>
            <a:off x="344488" y="1928813"/>
            <a:ext cx="8586787" cy="3444875"/>
          </a:xfrm>
          <a:prstGeom prst="rect">
            <a:avLst/>
          </a:prstGeo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1889364"/>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2.png"/><Relationship Id="rId5" Type="http://schemas.openxmlformats.org/officeDocument/2006/relationships/slideLayout" Target="../slideLayouts/slideLayout22.xml"/><Relationship Id="rId10"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2.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21.png"/><Relationship Id="rId5" Type="http://schemas.openxmlformats.org/officeDocument/2006/relationships/slideLayout" Target="../slideLayouts/slideLayout30.xml"/><Relationship Id="rId10"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image" Target="../media/image2.pn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21.png"/><Relationship Id="rId5" Type="http://schemas.openxmlformats.org/officeDocument/2006/relationships/slideLayout" Target="../slideLayouts/slideLayout39.xml"/><Relationship Id="rId10"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bwMode="auto">
          <a:xfrm>
            <a:off x="481262" y="0"/>
            <a:ext cx="8662737" cy="152400"/>
          </a:xfrm>
          <a:prstGeom prst="rect">
            <a:avLst/>
          </a:prstGeom>
          <a:solidFill>
            <a:schemeClr val="tx1">
              <a:lumMod val="65000"/>
              <a:lumOff val="3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051" name="Rectangle 11"/>
          <p:cNvSpPr>
            <a:spLocks noGrp="1" noChangeArrowheads="1"/>
          </p:cNvSpPr>
          <p:nvPr>
            <p:ph type="title"/>
          </p:nvPr>
        </p:nvSpPr>
        <p:spPr bwMode="auto">
          <a:xfrm>
            <a:off x="457200" y="209551"/>
            <a:ext cx="8229600"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16" name="Picture 15" descr="All_Programmable_Text_FINAL.jpg"/>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34634" y="6623976"/>
            <a:ext cx="3084852" cy="157267"/>
          </a:xfrm>
          <a:prstGeom prst="rect">
            <a:avLst/>
          </a:prstGeom>
        </p:spPr>
      </p:pic>
      <p:sp>
        <p:nvSpPr>
          <p:cNvPr id="11" name="Rectangle 10"/>
          <p:cNvSpPr/>
          <p:nvPr/>
        </p:nvSpPr>
        <p:spPr bwMode="auto">
          <a:xfrm>
            <a:off x="-1" y="0"/>
            <a:ext cx="481263" cy="152400"/>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fc" descr="© Copyright 2017 Xilinx&#10;."/>
          <p:cNvSpPr txBox="1"/>
          <p:nvPr/>
        </p:nvSpPr>
        <p:spPr bwMode="auto">
          <a:xfrm>
            <a:off x="0" y="6571361"/>
            <a:ext cx="9144000" cy="31765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spAutoFit/>
          </a:bodyPr>
          <a:lstStyle/>
          <a:p>
            <a:pPr marL="228600" marR="0" indent="-228600" algn="ctr" defTabSz="914400" rtl="0" eaLnBrk="0" fontAlgn="base" latinLnBrk="0" hangingPunct="0">
              <a:lnSpc>
                <a:spcPct val="110000"/>
              </a:lnSpc>
              <a:spcBef>
                <a:spcPct val="20000"/>
              </a:spcBef>
              <a:spcAft>
                <a:spcPct val="0"/>
              </a:spcAft>
              <a:buClr>
                <a:schemeClr val="tx2"/>
              </a:buClr>
              <a:buSzPct val="88000"/>
              <a:tabLst/>
            </a:pPr>
            <a:r>
              <a:rPr kumimoji="0" lang="en-US" sz="1000" b="0" i="0" u="none" strike="noStrike" kern="0" cap="none" spc="0" normalizeH="0" baseline="0" noProof="0" smtClean="0">
                <a:ln>
                  <a:noFill/>
                </a:ln>
                <a:solidFill>
                  <a:srgbClr val="000000"/>
                </a:solidFill>
                <a:effectLst/>
                <a:uLnTx/>
                <a:uFillTx/>
                <a:latin typeface="arial" panose="020B0604020202020204" pitchFamily="34" charset="0"/>
                <a:ea typeface="+mn-ea"/>
                <a:cs typeface="+mn-cs"/>
              </a:rPr>
              <a:t>© Copyright 2017 Xilinx</a:t>
            </a:r>
          </a:p>
          <a:p>
            <a:pPr marL="228600" marR="0" indent="-228600" algn="ctr" defTabSz="914400" rtl="0" eaLnBrk="0" fontAlgn="base" latinLnBrk="0" hangingPunct="0">
              <a:lnSpc>
                <a:spcPct val="110000"/>
              </a:lnSpc>
              <a:spcBef>
                <a:spcPct val="20000"/>
              </a:spcBef>
              <a:spcAft>
                <a:spcPct val="0"/>
              </a:spcAft>
              <a:buClr>
                <a:schemeClr val="tx2"/>
              </a:buClr>
              <a:buSzPct val="88000"/>
              <a:tabLst/>
            </a:pPr>
            <a:r>
              <a:rPr kumimoji="0" lang="en-US" sz="300" b="0" i="0" u="none" strike="noStrike" kern="0" cap="none" spc="0" normalizeH="0" baseline="0" noProof="0" smtClean="0">
                <a:ln>
                  <a:noFill/>
                </a:ln>
                <a:solidFill>
                  <a:srgbClr val="FFFFFF"/>
                </a:solidFill>
                <a:effectLst/>
                <a:uLnTx/>
                <a:uFillTx/>
                <a:latin typeface="arial" panose="020B0604020202020204" pitchFamily="34" charset="0"/>
                <a:ea typeface="+mn-ea"/>
                <a:cs typeface="+mn-cs"/>
              </a:rPr>
              <a:t>.</a:t>
            </a:r>
            <a:endParaRPr kumimoji="0" lang="en-US" sz="300" b="0" i="0" u="none" strike="noStrike" kern="0" cap="none" spc="0" normalizeH="0" baseline="0" noProof="0" dirty="0" err="1" smtClean="0">
              <a:ln>
                <a:noFill/>
              </a:ln>
              <a:solidFill>
                <a:srgbClr val="FFFFFF"/>
              </a:solidFill>
              <a:effectLst/>
              <a:uLnTx/>
              <a:uFillTx/>
              <a:latin typeface="arial" panose="020B0604020202020204" pitchFamily="34" charset="0"/>
              <a:ea typeface="+mn-ea"/>
              <a:cs typeface="+mn-cs"/>
            </a:endParaRPr>
          </a:p>
        </p:txBody>
      </p:sp>
      <p:sp>
        <p:nvSpPr>
          <p:cNvPr id="10"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lang="en-US" smtClean="0">
                <a:solidFill>
                  <a:srgbClr val="000000"/>
                </a:solidFill>
              </a:rPr>
              <a:t>Page </a:t>
            </a:r>
            <a:fld id="{060BD193-E118-4B16-863C-C8C12C675E3E}" type="slidenum">
              <a:rPr smtClean="0">
                <a:solidFill>
                  <a:srgbClr val="000000"/>
                </a:solidFill>
              </a:rPr>
              <a:pPr>
                <a:defRPr/>
              </a:pPr>
              <a:t>‹#›</a:t>
            </a:fld>
            <a:endParaRPr dirty="0">
              <a:solidFill>
                <a:srgbClr val="000000"/>
              </a:solidFill>
            </a:endParaRPr>
          </a:p>
        </p:txBody>
      </p:sp>
    </p:spTree>
    <p:extLst>
      <p:ext uri="{BB962C8B-B14F-4D97-AF65-F5344CB8AC3E}">
        <p14:creationId xmlns:p14="http://schemas.microsoft.com/office/powerpoint/2010/main" val="1724994331"/>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8" r:id="rId5"/>
    <p:sldLayoutId id="2147484379" r:id="rId6"/>
    <p:sldLayoutId id="2147484380" r:id="rId7"/>
    <p:sldLayoutId id="2147484381" r:id="rId8"/>
    <p:sldLayoutId id="2147484382" r:id="rId9"/>
    <p:sldLayoutId id="2147484388" r:id="rId10"/>
    <p:sldLayoutId id="2147484383" r:id="rId11"/>
    <p:sldLayoutId id="2147484384" r:id="rId12"/>
    <p:sldLayoutId id="2147484385" r:id="rId13"/>
    <p:sldLayoutId id="2147484386" r:id="rId14"/>
    <p:sldLayoutId id="2147484389" r:id="rId15"/>
    <p:sldLayoutId id="2147484390" r:id="rId16"/>
    <p:sldLayoutId id="2147484430" r:id="rId17"/>
  </p:sldLayoutIdLst>
  <p:transition>
    <p:fade/>
  </p:transition>
  <p:timing>
    <p:tnLst>
      <p:par>
        <p:cTn id="1" dur="indefinite" restart="never" nodeType="tmRoot"/>
      </p:par>
    </p:tnLst>
  </p:timing>
  <p:hf sldNum="0" hdr="0" ftr="0" dt="0"/>
  <p:txStyles>
    <p:title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p:titleStyle>
    <p:bodyStyle>
      <a:lvl1pPr marL="228600" indent="-228600" algn="l" rtl="0" eaLnBrk="1" fontAlgn="base" hangingPunct="1">
        <a:lnSpc>
          <a:spcPct val="110000"/>
        </a:lnSpc>
        <a:spcBef>
          <a:spcPts val="800"/>
        </a:spcBef>
        <a:spcAft>
          <a:spcPct val="0"/>
        </a:spcAft>
        <a:buClr>
          <a:schemeClr val="tx2"/>
        </a:buClr>
        <a:buSzPct val="88000"/>
        <a:buFont typeface="Wingdings" pitchFamily="2" charset="2"/>
        <a:buBlip>
          <a:blip r:embed="rId20"/>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bwMode="auto">
          <a:xfrm>
            <a:off x="481262" y="0"/>
            <a:ext cx="8662737" cy="152400"/>
          </a:xfrm>
          <a:prstGeom prst="rect">
            <a:avLst/>
          </a:prstGeom>
          <a:solidFill>
            <a:schemeClr val="tx1">
              <a:lumMod val="65000"/>
              <a:lumOff val="3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2051" name="Rectangle 11"/>
          <p:cNvSpPr>
            <a:spLocks noGrp="1" noChangeArrowheads="1"/>
          </p:cNvSpPr>
          <p:nvPr>
            <p:ph type="title"/>
          </p:nvPr>
        </p:nvSpPr>
        <p:spPr bwMode="auto">
          <a:xfrm>
            <a:off x="457200" y="209551"/>
            <a:ext cx="8229600" cy="56147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2052" name="Rectangle 10"/>
          <p:cNvSpPr>
            <a:spLocks noGrp="1" noChangeArrowheads="1"/>
          </p:cNvSpPr>
          <p:nvPr>
            <p:ph type="body" idx="1"/>
          </p:nvPr>
        </p:nvSpPr>
        <p:spPr bwMode="auto">
          <a:xfrm>
            <a:off x="457200" y="1327150"/>
            <a:ext cx="8225554" cy="426833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6" name="Picture 15" descr="All_Programmable_Text_FINAL.jp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34634" y="6623976"/>
            <a:ext cx="3084852" cy="157267"/>
          </a:xfrm>
          <a:prstGeom prst="rect">
            <a:avLst/>
          </a:prstGeom>
        </p:spPr>
      </p:pic>
      <p:sp>
        <p:nvSpPr>
          <p:cNvPr id="11" name="Rectangle 10"/>
          <p:cNvSpPr/>
          <p:nvPr/>
        </p:nvSpPr>
        <p:spPr bwMode="auto">
          <a:xfrm>
            <a:off x="-1" y="0"/>
            <a:ext cx="481263" cy="152400"/>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5" name="fc" descr="© Copyright 2017 Xilinx&#10;."/>
          <p:cNvSpPr txBox="1"/>
          <p:nvPr/>
        </p:nvSpPr>
        <p:spPr bwMode="auto">
          <a:xfrm>
            <a:off x="0" y="6571361"/>
            <a:ext cx="9144000" cy="31765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spAutoFit/>
          </a:bodyPr>
          <a:lstStyle/>
          <a:p>
            <a:pPr marL="228600" marR="0" indent="-228600" algn="ctr" defTabSz="914400" rtl="0" eaLnBrk="0" fontAlgn="base" latinLnBrk="0" hangingPunct="0">
              <a:lnSpc>
                <a:spcPct val="110000"/>
              </a:lnSpc>
              <a:spcBef>
                <a:spcPct val="20000"/>
              </a:spcBef>
              <a:spcAft>
                <a:spcPct val="0"/>
              </a:spcAft>
              <a:buClr>
                <a:schemeClr val="tx2"/>
              </a:buClr>
              <a:buSzPct val="88000"/>
              <a:tabLst/>
            </a:pPr>
            <a:r>
              <a:rPr kumimoji="0" lang="en-US" sz="1000" b="0" i="0" u="none" strike="noStrike" kern="0" cap="none" spc="0" normalizeH="0" baseline="0" noProof="0" smtClean="0">
                <a:ln>
                  <a:noFill/>
                </a:ln>
                <a:solidFill>
                  <a:srgbClr val="000000"/>
                </a:solidFill>
                <a:effectLst/>
                <a:uLnTx/>
                <a:uFillTx/>
                <a:latin typeface="arial" panose="020B0604020202020204" pitchFamily="34" charset="0"/>
                <a:ea typeface="+mn-ea"/>
                <a:cs typeface="+mn-cs"/>
              </a:rPr>
              <a:t>© Copyright 2017 Xilinx</a:t>
            </a:r>
          </a:p>
          <a:p>
            <a:pPr marL="228600" marR="0" indent="-228600" algn="ctr" defTabSz="914400" rtl="0" eaLnBrk="0" fontAlgn="base" latinLnBrk="0" hangingPunct="0">
              <a:lnSpc>
                <a:spcPct val="110000"/>
              </a:lnSpc>
              <a:spcBef>
                <a:spcPct val="20000"/>
              </a:spcBef>
              <a:spcAft>
                <a:spcPct val="0"/>
              </a:spcAft>
              <a:buClr>
                <a:schemeClr val="tx2"/>
              </a:buClr>
              <a:buSzPct val="88000"/>
              <a:tabLst/>
            </a:pPr>
            <a:r>
              <a:rPr kumimoji="0" lang="en-US" sz="300" b="0" i="0" u="none" strike="noStrike" kern="0" cap="none" spc="0" normalizeH="0" baseline="0" noProof="0" smtClean="0">
                <a:ln>
                  <a:noFill/>
                </a:ln>
                <a:solidFill>
                  <a:srgbClr val="FFFFFF"/>
                </a:solidFill>
                <a:effectLst/>
                <a:uLnTx/>
                <a:uFillTx/>
                <a:latin typeface="arial" panose="020B0604020202020204" pitchFamily="34" charset="0"/>
                <a:ea typeface="+mn-ea"/>
                <a:cs typeface="+mn-cs"/>
              </a:rPr>
              <a:t>.</a:t>
            </a:r>
            <a:endParaRPr kumimoji="0" lang="en-US" sz="3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43199618"/>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Lst>
  <p:transition>
    <p:fade/>
  </p:transition>
  <p:timing>
    <p:tnLst>
      <p:par>
        <p:cTn id="1" dur="indefinite" restart="never" nodeType="tmRoot"/>
      </p:par>
    </p:tnLst>
  </p:timing>
  <p:hf sldNum="0" hdr="0" ftr="0" dt="0"/>
  <p:txStyles>
    <p:title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p:titleStyle>
    <p:bodyStyle>
      <a:lvl1pPr marL="228600" indent="-228600" algn="l" rtl="0" eaLnBrk="1" fontAlgn="base" hangingPunct="1">
        <a:lnSpc>
          <a:spcPct val="110000"/>
        </a:lnSpc>
        <a:spcBef>
          <a:spcPts val="800"/>
        </a:spcBef>
        <a:spcAft>
          <a:spcPct val="0"/>
        </a:spcAft>
        <a:buClr>
          <a:schemeClr val="tx2"/>
        </a:buClr>
        <a:buSzPct val="88000"/>
        <a:buFont typeface="Wingdings" pitchFamily="2" charset="2"/>
        <a:buBlip>
          <a:blip r:embed="rId11"/>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userDrawn="1"/>
        </p:nvSpPr>
        <p:spPr bwMode="auto">
          <a:xfrm>
            <a:off x="481262" y="0"/>
            <a:ext cx="8662737" cy="152400"/>
          </a:xfrm>
          <a:prstGeom prst="rect">
            <a:avLst/>
          </a:prstGeom>
          <a:solidFill>
            <a:schemeClr val="tx1">
              <a:lumMod val="65000"/>
              <a:lumOff val="3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051" name="Rectangle 11"/>
          <p:cNvSpPr>
            <a:spLocks noGrp="1" noChangeArrowheads="1"/>
          </p:cNvSpPr>
          <p:nvPr>
            <p:ph type="title"/>
          </p:nvPr>
        </p:nvSpPr>
        <p:spPr bwMode="auto">
          <a:xfrm>
            <a:off x="457200" y="209551"/>
            <a:ext cx="8229600"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16" name="Picture 15" descr="All_Programmable_Text_FINAL.jpg"/>
          <p:cNvPicPr>
            <a:picLocks noChangeAspect="1"/>
          </p:cNvPicPr>
          <p:nvPr/>
        </p:nvPicPr>
        <p:blipFill>
          <a:blip r:embed="rId11"/>
          <a:stretch>
            <a:fillRect/>
          </a:stretch>
        </p:blipFill>
        <p:spPr>
          <a:xfrm>
            <a:off x="5934634" y="6623976"/>
            <a:ext cx="3084852" cy="157267"/>
          </a:xfrm>
          <a:prstGeom prst="rect">
            <a:avLst/>
          </a:prstGeom>
        </p:spPr>
      </p:pic>
      <p:sp>
        <p:nvSpPr>
          <p:cNvPr id="11" name="Rectangle 10"/>
          <p:cNvSpPr/>
          <p:nvPr userDrawn="1"/>
        </p:nvSpPr>
        <p:spPr bwMode="auto">
          <a:xfrm>
            <a:off x="-1" y="0"/>
            <a:ext cx="481263" cy="152400"/>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fc" descr="© Copyright 2017 Xilinx&#10;."/>
          <p:cNvSpPr txBox="1"/>
          <p:nvPr userDrawn="1"/>
        </p:nvSpPr>
        <p:spPr bwMode="auto">
          <a:xfrm>
            <a:off x="0" y="6571361"/>
            <a:ext cx="9144000" cy="31765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spAutoFit/>
          </a:bodyPr>
          <a:lstStyle/>
          <a:p>
            <a:pPr marL="228600" indent="-228600" algn="ctr" eaLnBrk="0" hangingPunct="0">
              <a:lnSpc>
                <a:spcPct val="110000"/>
              </a:lnSpc>
              <a:spcBef>
                <a:spcPct val="20000"/>
              </a:spcBef>
              <a:buClr>
                <a:srgbClr val="EC891D"/>
              </a:buClr>
              <a:buSzPct val="88000"/>
            </a:pPr>
            <a:r>
              <a:rPr lang="en-US" sz="1000" b="0" i="0" u="none" kern="0" baseline="0" smtClean="0">
                <a:solidFill>
                  <a:srgbClr val="000000"/>
                </a:solidFill>
                <a:latin typeface="arial" panose="020B0604020202020204" pitchFamily="34" charset="0"/>
              </a:rPr>
              <a:t>© Copyright 2017 Xilinx</a:t>
            </a:r>
          </a:p>
          <a:p>
            <a:pPr marL="228600" indent="-228600" algn="ctr" eaLnBrk="0" hangingPunct="0">
              <a:lnSpc>
                <a:spcPct val="110000"/>
              </a:lnSpc>
              <a:spcBef>
                <a:spcPct val="20000"/>
              </a:spcBef>
              <a:buClr>
                <a:srgbClr val="EC891D"/>
              </a:buClr>
              <a:buSzPct val="88000"/>
            </a:pPr>
            <a:r>
              <a:rPr lang="en-US" sz="300" b="0" i="0" u="none" kern="0" baseline="0" smtClean="0">
                <a:solidFill>
                  <a:srgbClr val="FFFFFF"/>
                </a:solidFill>
                <a:latin typeface="arial" panose="020B0604020202020204" pitchFamily="34" charset="0"/>
              </a:rPr>
              <a:t>.</a:t>
            </a:r>
            <a:endParaRPr lang="en-US" sz="300" b="0" i="0" u="none" kern="0" baseline="0" dirty="0" err="1" smtClean="0">
              <a:solidFill>
                <a:srgbClr val="FFFFFF"/>
              </a:solidFill>
              <a:latin typeface="arial" panose="020B0604020202020204" pitchFamily="34" charset="0"/>
            </a:endParaRPr>
          </a:p>
        </p:txBody>
      </p:sp>
      <p:sp>
        <p:nvSpPr>
          <p:cNvPr id="10"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060BD193-E118-4B16-863C-C8C12C675E3E}" type="slidenum">
              <a:rPr>
                <a:solidFill>
                  <a:srgbClr val="000000"/>
                </a:solidFill>
              </a:rPr>
              <a:pPr>
                <a:defRPr/>
              </a:pPr>
              <a:t>‹#›</a:t>
            </a:fld>
            <a:endParaRPr dirty="0">
              <a:solidFill>
                <a:srgbClr val="000000"/>
              </a:solidFill>
            </a:endParaRPr>
          </a:p>
        </p:txBody>
      </p:sp>
    </p:spTree>
    <p:extLst>
      <p:ext uri="{BB962C8B-B14F-4D97-AF65-F5344CB8AC3E}">
        <p14:creationId xmlns:p14="http://schemas.microsoft.com/office/powerpoint/2010/main" val="1165848128"/>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Lst>
  <p:timing>
    <p:tnLst>
      <p:par>
        <p:cTn id="1" dur="indefinite" restart="never" nodeType="tmRoot"/>
      </p:par>
    </p:tnLst>
  </p:timing>
  <p:hf hdr="0" ftr="0" dt="0"/>
  <p:txStyles>
    <p:title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p:titleStyle>
    <p:bodyStyle>
      <a:lvl1pPr marL="228600" indent="-228600" algn="l" rtl="0" eaLnBrk="1" fontAlgn="base" hangingPunct="1">
        <a:lnSpc>
          <a:spcPct val="110000"/>
        </a:lnSpc>
        <a:spcBef>
          <a:spcPts val="800"/>
        </a:spcBef>
        <a:spcAft>
          <a:spcPct val="0"/>
        </a:spcAft>
        <a:buClr>
          <a:schemeClr val="tx2"/>
        </a:buClr>
        <a:buSzPct val="88000"/>
        <a:buFont typeface="Wingdings" pitchFamily="2" charset="2"/>
        <a:buBlip>
          <a:blip r:embed="rId1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bwMode="auto">
          <a:xfrm>
            <a:off x="481262" y="0"/>
            <a:ext cx="8662737" cy="152400"/>
          </a:xfrm>
          <a:prstGeom prst="rect">
            <a:avLst/>
          </a:prstGeom>
          <a:solidFill>
            <a:schemeClr val="tx1">
              <a:lumMod val="65000"/>
              <a:lumOff val="35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2051" name="Rectangle 11"/>
          <p:cNvSpPr>
            <a:spLocks noGrp="1" noChangeArrowheads="1"/>
          </p:cNvSpPr>
          <p:nvPr>
            <p:ph type="title"/>
          </p:nvPr>
        </p:nvSpPr>
        <p:spPr bwMode="auto">
          <a:xfrm>
            <a:off x="457200" y="209551"/>
            <a:ext cx="8229600" cy="53035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title style</a:t>
            </a:r>
            <a:endParaRPr lang="en-US" dirty="0" smtClean="0"/>
          </a:p>
        </p:txBody>
      </p:sp>
      <p:pic>
        <p:nvPicPr>
          <p:cNvPr id="16" name="Picture 15" descr="All_Programmable_Text_FINAL.jpg"/>
          <p:cNvPicPr>
            <a:picLocks noChangeAspect="1"/>
          </p:cNvPicPr>
          <p:nvPr/>
        </p:nvPicPr>
        <p:blipFill>
          <a:blip r:embed="rId11"/>
          <a:stretch>
            <a:fillRect/>
          </a:stretch>
        </p:blipFill>
        <p:spPr>
          <a:xfrm>
            <a:off x="5934634" y="6623976"/>
            <a:ext cx="3084852" cy="157267"/>
          </a:xfrm>
          <a:prstGeom prst="rect">
            <a:avLst/>
          </a:prstGeom>
        </p:spPr>
      </p:pic>
      <p:sp>
        <p:nvSpPr>
          <p:cNvPr id="11" name="Rectangle 10"/>
          <p:cNvSpPr/>
          <p:nvPr/>
        </p:nvSpPr>
        <p:spPr bwMode="auto">
          <a:xfrm>
            <a:off x="-1" y="0"/>
            <a:ext cx="481263" cy="152400"/>
          </a:xfrm>
          <a:prstGeom prst="rect">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endParaRPr lang="en-US" dirty="0" smtClean="0">
              <a:solidFill>
                <a:srgbClr val="000000"/>
              </a:solidFill>
            </a:endParaRPr>
          </a:p>
        </p:txBody>
      </p:sp>
      <p:sp>
        <p:nvSpPr>
          <p:cNvPr id="4" name="fc" descr="© Copyright 2017 Xilinx&#10;."/>
          <p:cNvSpPr txBox="1"/>
          <p:nvPr/>
        </p:nvSpPr>
        <p:spPr bwMode="auto">
          <a:xfrm>
            <a:off x="0" y="6571361"/>
            <a:ext cx="9144000" cy="31765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spAutoFit/>
          </a:bodyPr>
          <a:lstStyle/>
          <a:p>
            <a:pPr marL="228600" indent="-228600" algn="ctr" eaLnBrk="0" hangingPunct="0">
              <a:lnSpc>
                <a:spcPct val="110000"/>
              </a:lnSpc>
              <a:spcBef>
                <a:spcPct val="20000"/>
              </a:spcBef>
              <a:buClr>
                <a:srgbClr val="EC891D"/>
              </a:buClr>
              <a:buSzPct val="88000"/>
            </a:pPr>
            <a:r>
              <a:rPr lang="en-US" sz="1000" b="0" i="0" u="none" kern="0" baseline="0" smtClean="0">
                <a:solidFill>
                  <a:srgbClr val="000000"/>
                </a:solidFill>
                <a:latin typeface="arial" panose="020B0604020202020204" pitchFamily="34" charset="0"/>
              </a:rPr>
              <a:t>© Copyright 2017 Xilinx</a:t>
            </a:r>
          </a:p>
          <a:p>
            <a:pPr marL="228600" indent="-228600" algn="ctr" eaLnBrk="0" hangingPunct="0">
              <a:lnSpc>
                <a:spcPct val="110000"/>
              </a:lnSpc>
              <a:spcBef>
                <a:spcPct val="20000"/>
              </a:spcBef>
              <a:buClr>
                <a:srgbClr val="EC891D"/>
              </a:buClr>
              <a:buSzPct val="88000"/>
            </a:pPr>
            <a:r>
              <a:rPr lang="en-US" sz="300" b="0" i="0" u="none" kern="0" baseline="0" smtClean="0">
                <a:solidFill>
                  <a:srgbClr val="FFFFFF"/>
                </a:solidFill>
                <a:latin typeface="arial" panose="020B0604020202020204" pitchFamily="34" charset="0"/>
              </a:rPr>
              <a:t>.</a:t>
            </a:r>
            <a:endParaRPr lang="en-US" sz="300" b="0" i="0" u="none" kern="0" baseline="0" dirty="0" err="1" smtClean="0">
              <a:solidFill>
                <a:srgbClr val="FFFFFF"/>
              </a:solidFill>
              <a:latin typeface="arial" panose="020B0604020202020204" pitchFamily="34" charset="0"/>
            </a:endParaRPr>
          </a:p>
        </p:txBody>
      </p:sp>
      <p:sp>
        <p:nvSpPr>
          <p:cNvPr id="10" name="Rectangle 23"/>
          <p:cNvSpPr>
            <a:spLocks noGrp="1" noChangeArrowheads="1"/>
          </p:cNvSpPr>
          <p:nvPr>
            <p:ph type="sldNum" sz="quarter" idx="10"/>
          </p:nvPr>
        </p:nvSpPr>
        <p:spPr>
          <a:xfrm>
            <a:off x="457200" y="6577013"/>
            <a:ext cx="8382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800" kern="1200" smtClean="0">
                <a:solidFill>
                  <a:schemeClr val="tx1"/>
                </a:solidFill>
                <a:latin typeface="Arial" charset="0"/>
                <a:ea typeface="+mn-ea"/>
                <a:cs typeface="+mn-cs"/>
              </a:defRPr>
            </a:lvl1pPr>
          </a:lstStyle>
          <a:p>
            <a:pPr>
              <a:defRPr/>
            </a:pPr>
            <a:r>
              <a:rPr>
                <a:solidFill>
                  <a:srgbClr val="000000"/>
                </a:solidFill>
              </a:rPr>
              <a:t>Page </a:t>
            </a:r>
            <a:fld id="{D69ABECC-2C7F-45C9-8B43-A40ECBC46AF0}" type="slidenum">
              <a:rPr>
                <a:solidFill>
                  <a:srgbClr val="000000"/>
                </a:solidFill>
              </a:rPr>
              <a:pPr>
                <a:defRPr/>
              </a:pPr>
              <a:t>‹#›</a:t>
            </a:fld>
            <a:endParaRPr>
              <a:solidFill>
                <a:srgbClr val="000000"/>
              </a:solidFill>
            </a:endParaRPr>
          </a:p>
        </p:txBody>
      </p:sp>
    </p:spTree>
    <p:extLst>
      <p:ext uri="{BB962C8B-B14F-4D97-AF65-F5344CB8AC3E}">
        <p14:creationId xmlns:p14="http://schemas.microsoft.com/office/powerpoint/2010/main" val="3497962006"/>
      </p:ext>
    </p:extLst>
  </p:cSld>
  <p:clrMap bg1="lt1" tx1="dk1" bg2="lt2" tx2="dk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4" r:id="rId5"/>
    <p:sldLayoutId id="2147484425" r:id="rId6"/>
    <p:sldLayoutId id="2147484426" r:id="rId7"/>
    <p:sldLayoutId id="2147484427" r:id="rId8"/>
    <p:sldLayoutId id="2147484429" r:id="rId9"/>
  </p:sldLayoutIdLst>
  <p:timing>
    <p:tnLst>
      <p:par>
        <p:cTn id="1" dur="indefinite" restart="never" nodeType="tmRoot"/>
      </p:par>
    </p:tnLst>
  </p:timing>
  <p:hf hdr="0" ftr="0" dt="0"/>
  <p:txStyles>
    <p:title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p:titleStyle>
    <p:bodyStyle>
      <a:lvl1pPr marL="228600" indent="-228600" algn="l" rtl="0" eaLnBrk="1" fontAlgn="base" hangingPunct="1">
        <a:lnSpc>
          <a:spcPct val="110000"/>
        </a:lnSpc>
        <a:spcBef>
          <a:spcPts val="800"/>
        </a:spcBef>
        <a:spcAft>
          <a:spcPct val="0"/>
        </a:spcAft>
        <a:buClr>
          <a:schemeClr val="tx2"/>
        </a:buClr>
        <a:buSzPct val="88000"/>
        <a:buFont typeface="Wingdings" pitchFamily="2" charset="2"/>
        <a:buBlip>
          <a:blip r:embed="rId12"/>
        </a:buBlip>
        <a:defRPr lang="en-US" sz="2000" b="1" dirty="0" smtClean="0">
          <a:solidFill>
            <a:schemeClr val="accent4"/>
          </a:solidFill>
          <a:latin typeface="+mn-lt"/>
          <a:ea typeface="+mn-ea"/>
          <a:cs typeface="+mn-cs"/>
        </a:defRPr>
      </a:lvl1pPr>
      <a:lvl2pPr marL="571500" indent="-228600" algn="l" rtl="0" eaLnBrk="1" fontAlgn="base" hangingPunct="1">
        <a:lnSpc>
          <a:spcPct val="110000"/>
        </a:lnSpc>
        <a:spcBef>
          <a:spcPct val="20000"/>
        </a:spcBef>
        <a:spcAft>
          <a:spcPct val="0"/>
        </a:spcAft>
        <a:buClr>
          <a:schemeClr val="tx1"/>
        </a:buClr>
        <a:buChar char="–"/>
        <a:defRPr lang="en-US" sz="1800" b="0" dirty="0" smtClean="0">
          <a:solidFill>
            <a:schemeClr val="tx1"/>
          </a:solidFill>
          <a:latin typeface="+mn-lt"/>
          <a:ea typeface="+mn-ea"/>
          <a:cs typeface="+mn-cs"/>
        </a:defRPr>
      </a:lvl2pPr>
      <a:lvl3pPr marL="855663" indent="-169863"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3pPr>
      <a:lvl4pPr marL="1546225" indent="-174625" algn="l" rtl="0" eaLnBrk="1" fontAlgn="base" hangingPunct="1">
        <a:lnSpc>
          <a:spcPct val="110000"/>
        </a:lnSpc>
        <a:spcBef>
          <a:spcPct val="20000"/>
        </a:spcBef>
        <a:spcAft>
          <a:spcPct val="0"/>
        </a:spcAft>
        <a:buClr>
          <a:schemeClr val="tx1"/>
        </a:buClr>
        <a:buFont typeface="Wingdings" pitchFamily="2" charset="2"/>
        <a:buChar char="§"/>
        <a:defRPr lang="en-US" sz="1600" b="0" dirty="0" smtClean="0">
          <a:solidFill>
            <a:schemeClr val="tx1"/>
          </a:solidFill>
          <a:latin typeface="+mn-lt"/>
          <a:ea typeface="+mn-ea"/>
          <a:cs typeface="+mn-cs"/>
        </a:defRPr>
      </a:lvl4pPr>
      <a:lvl5pPr marL="2003425" indent="-174625" algn="l" rtl="0" eaLnBrk="1" fontAlgn="base" hangingPunct="1">
        <a:lnSpc>
          <a:spcPct val="110000"/>
        </a:lnSpc>
        <a:spcBef>
          <a:spcPct val="20000"/>
        </a:spcBef>
        <a:spcAft>
          <a:spcPct val="0"/>
        </a:spcAft>
        <a:buClr>
          <a:schemeClr val="tx1"/>
        </a:buClr>
        <a:buChar char="»"/>
        <a:defRPr lang="en-US" sz="1600" b="0" dirty="0" smtClean="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3.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jpe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richmond/PYNQ-Hackathon-2017" TargetMode="External"/><Relationship Id="rId2" Type="http://schemas.openxmlformats.org/officeDocument/2006/relationships/hyperlink" Target="http://github.com/xilinx/PYNQ" TargetMode="External"/><Relationship Id="rId1" Type="http://schemas.openxmlformats.org/officeDocument/2006/relationships/slideLayout" Target="../slideLayouts/slideLayout28.xml"/><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8.xml"/><Relationship Id="rId4" Type="http://schemas.openxmlformats.org/officeDocument/2006/relationships/image" Target="../media/image82.jpeg"/></Relationships>
</file>

<file path=ppt/slides/_rels/slide2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jpeg"/><Relationship Id="rId1" Type="http://schemas.openxmlformats.org/officeDocument/2006/relationships/slideLayout" Target="../slideLayouts/slideLayout28.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jpeg"/></Relationships>
</file>

<file path=ppt/slides/_rels/slide26.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jpeg"/><Relationship Id="rId1" Type="http://schemas.openxmlformats.org/officeDocument/2006/relationships/slideLayout" Target="../slideLayouts/slideLayout28.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27.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Layout" Target="../slideLayouts/slideLayout28.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2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9.png"/><Relationship Id="rId5" Type="http://schemas.microsoft.com/office/2007/relationships/hdphoto" Target="../media/hdphoto2.wdp"/><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jpeg"/><Relationship Id="rId7" Type="http://schemas.openxmlformats.org/officeDocument/2006/relationships/image" Target="../media/image110.jpe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hyperlink" Target="https://losc.ligo.org/s/events/GW150914/GW150914_tutorial.html" TargetMode="External"/><Relationship Id="rId5" Type="http://schemas.openxmlformats.org/officeDocument/2006/relationships/image" Target="../media/image109.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5.png"/><Relationship Id="rId7" Type="http://schemas.openxmlformats.org/officeDocument/2006/relationships/image" Target="../media/image118.jpeg"/><Relationship Id="rId2" Type="http://schemas.openxmlformats.org/officeDocument/2006/relationships/image" Target="../media/image114.png"/><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17.jpeg"/><Relationship Id="rId4" Type="http://schemas.openxmlformats.org/officeDocument/2006/relationships/image" Target="../media/image116.png"/><Relationship Id="rId9" Type="http://schemas.openxmlformats.org/officeDocument/2006/relationships/image" Target="../media/image120.png"/></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3.xml"/><Relationship Id="rId5" Type="http://schemas.openxmlformats.org/officeDocument/2006/relationships/image" Target="../media/image124.png"/><Relationship Id="rId4" Type="http://schemas.openxmlformats.org/officeDocument/2006/relationships/image" Target="../media/image123.png"/></Relationships>
</file>

<file path=ppt/slides/_rels/slide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28.xml"/><Relationship Id="rId5" Type="http://schemas.openxmlformats.org/officeDocument/2006/relationships/image" Target="../media/image127.png"/><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28.xml"/><Relationship Id="rId5" Type="http://schemas.openxmlformats.org/officeDocument/2006/relationships/image" Target="../media/image130.png"/><Relationship Id="rId4" Type="http://schemas.openxmlformats.org/officeDocument/2006/relationships/image" Target="../media/image129.png"/></Relationships>
</file>

<file path=ppt/slides/_rels/slide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jpe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10" Type="http://schemas.microsoft.com/office/2007/relationships/hdphoto" Target="../media/hdphoto4.wdp"/><Relationship Id="rId4" Type="http://schemas.openxmlformats.org/officeDocument/2006/relationships/image" Target="../media/image33.jpeg"/><Relationship Id="rId9"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8.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0.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jp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7.wdp"/><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image" Target="../media/image43.png"/><Relationship Id="rId9" Type="http://schemas.microsoft.com/office/2007/relationships/hdphoto" Target="../media/hdphoto5.wdp"/></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57.jpeg"/><Relationship Id="rId5" Type="http://schemas.openxmlformats.org/officeDocument/2006/relationships/image" Target="../media/image56.jpe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162300" y="5410200"/>
            <a:ext cx="5916258" cy="397764"/>
          </a:xfrm>
        </p:spPr>
        <p:txBody>
          <a:bodyPr anchor="ctr"/>
          <a:lstStyle/>
          <a:p>
            <a:r>
              <a:rPr lang="en-US" dirty="0" smtClean="0"/>
              <a:t>Welcome to the</a:t>
            </a:r>
            <a:br>
              <a:rPr lang="en-US" dirty="0" smtClean="0"/>
            </a:br>
            <a:r>
              <a:rPr lang="en-US" dirty="0" smtClean="0"/>
              <a:t>Xilinx Hackathon 2017</a:t>
            </a:r>
            <a:endParaRPr lang="en-US" dirty="0"/>
          </a:p>
        </p:txBody>
      </p:sp>
    </p:spTree>
    <p:extLst>
      <p:ext uri="{BB962C8B-B14F-4D97-AF65-F5344CB8AC3E}">
        <p14:creationId xmlns:p14="http://schemas.microsoft.com/office/powerpoint/2010/main" val="2765017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10</a:t>
            </a:fld>
            <a:endParaRPr dirty="0">
              <a:solidFill>
                <a:srgbClr val="000000"/>
              </a:solidFill>
            </a:endParaRPr>
          </a:p>
        </p:txBody>
      </p:sp>
      <p:sp>
        <p:nvSpPr>
          <p:cNvPr id="4" name="TextBox 3"/>
          <p:cNvSpPr txBox="1"/>
          <p:nvPr/>
        </p:nvSpPr>
        <p:spPr bwMode="auto">
          <a:xfrm>
            <a:off x="876300" y="2548467"/>
            <a:ext cx="304185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3600" kern="0" dirty="0" smtClean="0">
                <a:solidFill>
                  <a:schemeClr val="tx1">
                    <a:lumMod val="75000"/>
                    <a:lumOff val="25000"/>
                  </a:schemeClr>
                </a:solidFill>
              </a:rPr>
              <a:t>Welcome and </a:t>
            </a:r>
          </a:p>
          <a:p>
            <a:pPr>
              <a:lnSpc>
                <a:spcPct val="100000"/>
              </a:lnSpc>
            </a:pPr>
            <a:r>
              <a:rPr lang="en-US" sz="3600" kern="0" dirty="0" smtClean="0">
                <a:solidFill>
                  <a:schemeClr val="tx1">
                    <a:lumMod val="75000"/>
                    <a:lumOff val="25000"/>
                  </a:schemeClr>
                </a:solidFill>
              </a:rPr>
              <a:t>Orientation</a:t>
            </a:r>
          </a:p>
        </p:txBody>
      </p:sp>
      <p:sp>
        <p:nvSpPr>
          <p:cNvPr id="5" name="TextBox 4"/>
          <p:cNvSpPr txBox="1"/>
          <p:nvPr/>
        </p:nvSpPr>
        <p:spPr>
          <a:xfrm>
            <a:off x="4593371" y="1146820"/>
            <a:ext cx="4550629" cy="4278094"/>
          </a:xfrm>
          <a:prstGeom prst="rect">
            <a:avLst/>
          </a:prstGeom>
          <a:noFill/>
        </p:spPr>
        <p:txBody>
          <a:bodyPr wrap="square" rtlCol="0">
            <a:spAutoFit/>
          </a:bodyPr>
          <a:lstStyle/>
          <a:p>
            <a:pPr marL="342900" indent="-342900" algn="l">
              <a:lnSpc>
                <a:spcPct val="100000"/>
              </a:lnSpc>
              <a:spcBef>
                <a:spcPts val="0"/>
              </a:spcBef>
              <a:buFont typeface="Arial" panose="020B0604020202020204" pitchFamily="34" charset="0"/>
              <a:buChar char="•"/>
            </a:pPr>
            <a:endParaRPr lang="en-US" sz="2400" dirty="0" smtClean="0">
              <a:latin typeface="Calibri" panose="020F0502020204030204" pitchFamily="34" charset="0"/>
            </a:endParaRPr>
          </a:p>
          <a:p>
            <a:pPr algn="l">
              <a:lnSpc>
                <a:spcPct val="100000"/>
              </a:lnSpc>
              <a:spcBef>
                <a:spcPts val="0"/>
              </a:spcBef>
            </a:pPr>
            <a:endParaRPr lang="en-US" sz="2400" dirty="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solidFill>
                  <a:schemeClr val="accent2">
                    <a:lumMod val="60000"/>
                    <a:lumOff val="40000"/>
                  </a:schemeClr>
                </a:solidFill>
                <a:latin typeface="Calibri" panose="020F0502020204030204" pitchFamily="34" charset="0"/>
              </a:rPr>
              <a:t>Logistics</a:t>
            </a:r>
          </a:p>
          <a:p>
            <a:pPr algn="l">
              <a:spcBef>
                <a:spcPts val="0"/>
              </a:spcBef>
            </a:pPr>
            <a:endParaRPr lang="en-US" sz="2400" dirty="0">
              <a:latin typeface="Calibri" panose="020F0502020204030204" pitchFamily="34" charset="0"/>
            </a:endParaRPr>
          </a:p>
          <a:p>
            <a:pPr marL="342900" indent="-342900" algn="l">
              <a:lnSpc>
                <a:spcPct val="100000"/>
              </a:lnSpc>
              <a:spcBef>
                <a:spcPts val="0"/>
              </a:spcBef>
              <a:buFont typeface="Arial" panose="020B0604020202020204" pitchFamily="34" charset="0"/>
              <a:buChar char="•"/>
            </a:pPr>
            <a:r>
              <a:rPr lang="en-US" sz="2400" dirty="0" smtClean="0">
                <a:latin typeface="Calibri" panose="020F0502020204030204" pitchFamily="34" charset="0"/>
              </a:rPr>
              <a:t>Hackathon Theme &amp; Goals</a:t>
            </a:r>
            <a:endParaRPr lang="en-US" sz="2400" dirty="0">
              <a:latin typeface="Calibri" panose="020F0502020204030204" pitchFamily="34" charset="0"/>
            </a:endParaRPr>
          </a:p>
          <a:p>
            <a:pPr marL="342900" indent="-342900" algn="l">
              <a:spcBef>
                <a:spcPts val="0"/>
              </a:spcBef>
              <a:buFont typeface="Arial" panose="020B0604020202020204" pitchFamily="34" charset="0"/>
              <a:buChar char="•"/>
            </a:pPr>
            <a:endParaRPr lang="en-US" sz="2400" dirty="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latin typeface="Calibri" panose="020F0502020204030204" pitchFamily="34" charset="0"/>
              </a:rPr>
              <a:t>Community Projects</a:t>
            </a:r>
          </a:p>
          <a:p>
            <a:pPr algn="l">
              <a:spcBef>
                <a:spcPts val="0"/>
              </a:spcBef>
            </a:pPr>
            <a:endParaRPr lang="en-US" sz="2400" dirty="0" smtClean="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latin typeface="Calibri" panose="020F0502020204030204" pitchFamily="34" charset="0"/>
              </a:rPr>
              <a:t>Head back up to Retreat!</a:t>
            </a:r>
            <a:endParaRPr lang="en-US" sz="1600" dirty="0" smtClean="0">
              <a:latin typeface="Calibri" panose="020F0502020204030204" pitchFamily="34" charset="0"/>
            </a:endParaRPr>
          </a:p>
          <a:p>
            <a:pPr marL="342900" indent="-342900" algn="l">
              <a:spcBef>
                <a:spcPts val="0"/>
              </a:spcBef>
              <a:buFont typeface="Arial" panose="020B0604020202020204" pitchFamily="34" charset="0"/>
              <a:buChar char="•"/>
            </a:pPr>
            <a:endParaRPr lang="en-US" sz="1600" dirty="0">
              <a:latin typeface="Calibri" panose="020F0502020204030204" pitchFamily="34" charset="0"/>
            </a:endParaRPr>
          </a:p>
          <a:p>
            <a:pPr marL="342900" indent="-342900" algn="l">
              <a:spcBef>
                <a:spcPts val="0"/>
              </a:spcBef>
              <a:buFont typeface="Arial" panose="020B0604020202020204" pitchFamily="34" charset="0"/>
              <a:buChar char="•"/>
            </a:pPr>
            <a:endParaRPr lang="en-US" sz="1600" dirty="0">
              <a:latin typeface="Calibri" panose="020F0502020204030204" pitchFamily="34" charset="0"/>
            </a:endParaRPr>
          </a:p>
          <a:p>
            <a:pPr marL="342900" indent="-342900" algn="l">
              <a:spcBef>
                <a:spcPts val="0"/>
              </a:spcBef>
              <a:buFont typeface="Arial" panose="020B0604020202020204" pitchFamily="34" charset="0"/>
              <a:buChar char="•"/>
            </a:pPr>
            <a:endParaRPr lang="en-US" sz="2400" dirty="0" smtClean="0">
              <a:latin typeface="Calibri" panose="020F0502020204030204" pitchFamily="34" charset="0"/>
            </a:endParaRPr>
          </a:p>
        </p:txBody>
      </p:sp>
      <p:pic>
        <p:nvPicPr>
          <p:cNvPr id="6" name="Picture 5"/>
          <p:cNvPicPr>
            <a:picLocks noChangeAspect="1"/>
          </p:cNvPicPr>
          <p:nvPr/>
        </p:nvPicPr>
        <p:blipFill>
          <a:blip r:embed="rId3"/>
          <a:stretch>
            <a:fillRect/>
          </a:stretch>
        </p:blipFill>
        <p:spPr>
          <a:xfrm>
            <a:off x="457200" y="5364807"/>
            <a:ext cx="3943350" cy="667938"/>
          </a:xfrm>
          <a:prstGeom prst="rect">
            <a:avLst/>
          </a:prstGeom>
        </p:spPr>
      </p:pic>
    </p:spTree>
    <p:extLst>
      <p:ext uri="{BB962C8B-B14F-4D97-AF65-F5344CB8AC3E}">
        <p14:creationId xmlns:p14="http://schemas.microsoft.com/office/powerpoint/2010/main" val="41346670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11</a:t>
            </a:fld>
            <a:endParaRPr dirty="0">
              <a:solidFill>
                <a:srgbClr val="000000"/>
              </a:solidFill>
            </a:endParaRPr>
          </a:p>
        </p:txBody>
      </p:sp>
      <p:sp>
        <p:nvSpPr>
          <p:cNvPr id="4" name="Title 3"/>
          <p:cNvSpPr>
            <a:spLocks noGrp="1"/>
          </p:cNvSpPr>
          <p:nvPr>
            <p:ph type="title"/>
          </p:nvPr>
        </p:nvSpPr>
        <p:spPr/>
        <p:txBody>
          <a:bodyPr/>
          <a:lstStyle/>
          <a:p>
            <a:r>
              <a:rPr lang="en-US" dirty="0" smtClean="0"/>
              <a:t>Organizers</a:t>
            </a:r>
            <a:endParaRPr lang="en-US" dirty="0"/>
          </a:p>
        </p:txBody>
      </p:sp>
      <p:pic>
        <p:nvPicPr>
          <p:cNvPr id="8" name="Picture 7"/>
          <p:cNvPicPr>
            <a:picLocks noChangeAspect="1"/>
          </p:cNvPicPr>
          <p:nvPr/>
        </p:nvPicPr>
        <p:blipFill>
          <a:blip r:embed="rId2"/>
          <a:stretch>
            <a:fillRect/>
          </a:stretch>
        </p:blipFill>
        <p:spPr>
          <a:xfrm>
            <a:off x="5864873" y="3749529"/>
            <a:ext cx="1102997" cy="1328911"/>
          </a:xfrm>
          <a:prstGeom prst="rect">
            <a:avLst/>
          </a:prstGeom>
        </p:spPr>
      </p:pic>
      <p:sp>
        <p:nvSpPr>
          <p:cNvPr id="14" name="TextBox 13"/>
          <p:cNvSpPr txBox="1"/>
          <p:nvPr/>
        </p:nvSpPr>
        <p:spPr bwMode="auto">
          <a:xfrm>
            <a:off x="5864873" y="5216985"/>
            <a:ext cx="11919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kern="0" dirty="0" smtClean="0">
                <a:solidFill>
                  <a:schemeClr val="tx1">
                    <a:lumMod val="75000"/>
                    <a:lumOff val="25000"/>
                  </a:schemeClr>
                </a:solidFill>
              </a:rPr>
              <a:t>Graham Schelle</a:t>
            </a:r>
          </a:p>
        </p:txBody>
      </p:sp>
      <p:sp>
        <p:nvSpPr>
          <p:cNvPr id="15" name="TextBox 14"/>
          <p:cNvSpPr txBox="1"/>
          <p:nvPr/>
        </p:nvSpPr>
        <p:spPr bwMode="auto">
          <a:xfrm>
            <a:off x="6460869" y="2975401"/>
            <a:ext cx="1099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kern="0" dirty="0" smtClean="0">
                <a:solidFill>
                  <a:schemeClr val="tx1">
                    <a:lumMod val="75000"/>
                    <a:lumOff val="25000"/>
                  </a:schemeClr>
                </a:solidFill>
              </a:rPr>
              <a:t>Greg Daughtry</a:t>
            </a:r>
          </a:p>
        </p:txBody>
      </p:sp>
      <p:sp>
        <p:nvSpPr>
          <p:cNvPr id="16" name="TextBox 15"/>
          <p:cNvSpPr txBox="1"/>
          <p:nvPr/>
        </p:nvSpPr>
        <p:spPr bwMode="auto">
          <a:xfrm>
            <a:off x="2718980" y="5167349"/>
            <a:ext cx="8441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kern="0" dirty="0" smtClean="0">
                <a:solidFill>
                  <a:schemeClr val="tx1">
                    <a:lumMod val="75000"/>
                    <a:lumOff val="25000"/>
                  </a:schemeClr>
                </a:solidFill>
              </a:rPr>
              <a:t>Brad Fross</a:t>
            </a:r>
          </a:p>
        </p:txBody>
      </p:sp>
      <p:sp>
        <p:nvSpPr>
          <p:cNvPr id="17" name="TextBox 16"/>
          <p:cNvSpPr txBox="1"/>
          <p:nvPr/>
        </p:nvSpPr>
        <p:spPr bwMode="auto">
          <a:xfrm>
            <a:off x="4050755" y="5144443"/>
            <a:ext cx="13266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kern="0" dirty="0" smtClean="0">
                <a:solidFill>
                  <a:schemeClr val="tx1">
                    <a:lumMod val="75000"/>
                    <a:lumOff val="25000"/>
                  </a:schemeClr>
                </a:solidFill>
              </a:rPr>
              <a:t>Adrian Hernandez</a:t>
            </a:r>
          </a:p>
        </p:txBody>
      </p:sp>
      <p:sp>
        <p:nvSpPr>
          <p:cNvPr id="18" name="TextBox 17"/>
          <p:cNvSpPr txBox="1"/>
          <p:nvPr/>
        </p:nvSpPr>
        <p:spPr bwMode="auto">
          <a:xfrm>
            <a:off x="1295400" y="2832270"/>
            <a:ext cx="12000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kern="0" dirty="0" smtClean="0">
                <a:solidFill>
                  <a:schemeClr val="tx1">
                    <a:lumMod val="75000"/>
                    <a:lumOff val="25000"/>
                  </a:schemeClr>
                </a:solidFill>
              </a:rPr>
              <a:t>Craig Abramson</a:t>
            </a:r>
          </a:p>
        </p:txBody>
      </p:sp>
      <p:sp>
        <p:nvSpPr>
          <p:cNvPr id="21" name="TextBox 20"/>
          <p:cNvSpPr txBox="1"/>
          <p:nvPr/>
        </p:nvSpPr>
        <p:spPr bwMode="auto">
          <a:xfrm>
            <a:off x="4748243" y="2985876"/>
            <a:ext cx="8762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dirty="0" smtClean="0"/>
              <a:t>Derek Curd</a:t>
            </a:r>
            <a:endParaRPr lang="en-US" sz="1200" kern="0" dirty="0" smtClean="0">
              <a:solidFill>
                <a:schemeClr val="tx1">
                  <a:lumMod val="75000"/>
                  <a:lumOff val="25000"/>
                </a:schemeClr>
              </a:solidFill>
            </a:endParaRPr>
          </a:p>
        </p:txBody>
      </p:sp>
      <p:sp>
        <p:nvSpPr>
          <p:cNvPr id="23" name="TextBox 22"/>
          <p:cNvSpPr txBox="1"/>
          <p:nvPr/>
        </p:nvSpPr>
        <p:spPr bwMode="auto">
          <a:xfrm>
            <a:off x="3028679" y="3019062"/>
            <a:ext cx="10220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dirty="0" smtClean="0"/>
              <a:t>Mindy Brooks</a:t>
            </a:r>
            <a:endParaRPr lang="en-US" sz="1200" kern="0" dirty="0" smtClean="0">
              <a:solidFill>
                <a:schemeClr val="tx1">
                  <a:lumMod val="75000"/>
                  <a:lumOff val="25000"/>
                </a:schemeClr>
              </a:solidFill>
            </a:endParaRPr>
          </a:p>
        </p:txBody>
      </p:sp>
      <p:pic>
        <p:nvPicPr>
          <p:cNvPr id="5" name="Picture 4"/>
          <p:cNvPicPr>
            <a:picLocks noChangeAspect="1"/>
          </p:cNvPicPr>
          <p:nvPr/>
        </p:nvPicPr>
        <p:blipFill>
          <a:blip r:embed="rId3"/>
          <a:stretch>
            <a:fillRect/>
          </a:stretch>
        </p:blipFill>
        <p:spPr>
          <a:xfrm>
            <a:off x="3099452" y="1583154"/>
            <a:ext cx="800100" cy="1371600"/>
          </a:xfrm>
          <a:prstGeom prst="rect">
            <a:avLst/>
          </a:prstGeom>
        </p:spPr>
      </p:pic>
      <p:pic>
        <p:nvPicPr>
          <p:cNvPr id="28" name="Picture 27"/>
          <p:cNvPicPr>
            <a:picLocks noChangeAspect="1"/>
          </p:cNvPicPr>
          <p:nvPr/>
        </p:nvPicPr>
        <p:blipFill>
          <a:blip r:embed="rId4"/>
          <a:stretch>
            <a:fillRect/>
          </a:stretch>
        </p:blipFill>
        <p:spPr>
          <a:xfrm>
            <a:off x="4621423" y="1583154"/>
            <a:ext cx="1038225" cy="1371600"/>
          </a:xfrm>
          <a:prstGeom prst="rect">
            <a:avLst/>
          </a:prstGeom>
        </p:spPr>
      </p:pic>
      <p:pic>
        <p:nvPicPr>
          <p:cNvPr id="29" name="Picture 28"/>
          <p:cNvPicPr>
            <a:picLocks noChangeAspect="1"/>
          </p:cNvPicPr>
          <p:nvPr/>
        </p:nvPicPr>
        <p:blipFill>
          <a:blip r:embed="rId5"/>
          <a:stretch>
            <a:fillRect/>
          </a:stretch>
        </p:blipFill>
        <p:spPr>
          <a:xfrm>
            <a:off x="2524897" y="3632843"/>
            <a:ext cx="1038225" cy="1409700"/>
          </a:xfrm>
          <a:prstGeom prst="rect">
            <a:avLst/>
          </a:prstGeom>
        </p:spPr>
      </p:pic>
      <p:pic>
        <p:nvPicPr>
          <p:cNvPr id="30" name="Picture 29"/>
          <p:cNvPicPr>
            <a:picLocks noChangeAspect="1"/>
          </p:cNvPicPr>
          <p:nvPr/>
        </p:nvPicPr>
        <p:blipFill>
          <a:blip r:embed="rId6"/>
          <a:stretch>
            <a:fillRect/>
          </a:stretch>
        </p:blipFill>
        <p:spPr>
          <a:xfrm>
            <a:off x="6381520" y="1612106"/>
            <a:ext cx="1153141" cy="1202211"/>
          </a:xfrm>
          <a:prstGeom prst="rect">
            <a:avLst/>
          </a:prstGeom>
        </p:spPr>
      </p:pic>
      <p:pic>
        <p:nvPicPr>
          <p:cNvPr id="31" name="Picture 30"/>
          <p:cNvPicPr>
            <a:picLocks noChangeAspect="1"/>
          </p:cNvPicPr>
          <p:nvPr/>
        </p:nvPicPr>
        <p:blipFill>
          <a:blip r:embed="rId7"/>
          <a:stretch>
            <a:fillRect/>
          </a:stretch>
        </p:blipFill>
        <p:spPr>
          <a:xfrm>
            <a:off x="4190123" y="3632843"/>
            <a:ext cx="1047750" cy="1409700"/>
          </a:xfrm>
          <a:prstGeom prst="rect">
            <a:avLst/>
          </a:prstGeom>
        </p:spPr>
      </p:pic>
      <p:pic>
        <p:nvPicPr>
          <p:cNvPr id="32" name="Picture 31"/>
          <p:cNvPicPr>
            <a:picLocks noChangeAspect="1"/>
          </p:cNvPicPr>
          <p:nvPr/>
        </p:nvPicPr>
        <p:blipFill>
          <a:blip r:embed="rId8"/>
          <a:stretch>
            <a:fillRect/>
          </a:stretch>
        </p:blipFill>
        <p:spPr>
          <a:xfrm>
            <a:off x="1307635" y="1667015"/>
            <a:ext cx="1069946" cy="1092392"/>
          </a:xfrm>
          <a:prstGeom prst="rect">
            <a:avLst/>
          </a:prstGeom>
        </p:spPr>
      </p:pic>
    </p:spTree>
    <p:extLst>
      <p:ext uri="{BB962C8B-B14F-4D97-AF65-F5344CB8AC3E}">
        <p14:creationId xmlns:p14="http://schemas.microsoft.com/office/powerpoint/2010/main" val="2466327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562" y="1187441"/>
            <a:ext cx="8233646" cy="985430"/>
          </a:xfrm>
        </p:spPr>
        <p:txBody>
          <a:bodyPr/>
          <a:lstStyle/>
          <a:p>
            <a:r>
              <a:rPr lang="en-US" dirty="0" smtClean="0"/>
              <a:t>We will be with you the full 30 hours (in shifts)!</a:t>
            </a:r>
            <a:endParaRPr lang="en-US" dirty="0"/>
          </a:p>
          <a:p>
            <a:pPr marL="288925" lvl="1" indent="0">
              <a:buNone/>
            </a:pPr>
            <a:endParaRPr lang="en-US" b="1" dirty="0"/>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12</a:t>
            </a:fld>
            <a:endParaRPr dirty="0">
              <a:solidFill>
                <a:srgbClr val="000000"/>
              </a:solidFill>
            </a:endParaRPr>
          </a:p>
        </p:txBody>
      </p:sp>
      <p:sp>
        <p:nvSpPr>
          <p:cNvPr id="4" name="Title 3"/>
          <p:cNvSpPr>
            <a:spLocks noGrp="1"/>
          </p:cNvSpPr>
          <p:nvPr>
            <p:ph type="title"/>
          </p:nvPr>
        </p:nvSpPr>
        <p:spPr/>
        <p:txBody>
          <a:bodyPr/>
          <a:lstStyle/>
          <a:p>
            <a:r>
              <a:rPr lang="en-US" dirty="0" smtClean="0"/>
              <a:t>Helpers</a:t>
            </a:r>
            <a:endParaRPr lang="en-US" dirty="0"/>
          </a:p>
        </p:txBody>
      </p:sp>
      <p:pic>
        <p:nvPicPr>
          <p:cNvPr id="6" name="Picture 5"/>
          <p:cNvPicPr>
            <a:picLocks noChangeAspect="1"/>
          </p:cNvPicPr>
          <p:nvPr/>
        </p:nvPicPr>
        <p:blipFill>
          <a:blip r:embed="rId2"/>
          <a:stretch>
            <a:fillRect/>
          </a:stretch>
        </p:blipFill>
        <p:spPr>
          <a:xfrm>
            <a:off x="4179842" y="2119336"/>
            <a:ext cx="1004393" cy="1392759"/>
          </a:xfrm>
          <a:prstGeom prst="rect">
            <a:avLst/>
          </a:prstGeom>
        </p:spPr>
      </p:pic>
      <p:pic>
        <p:nvPicPr>
          <p:cNvPr id="7" name="Picture 6"/>
          <p:cNvPicPr>
            <a:picLocks noChangeAspect="1"/>
          </p:cNvPicPr>
          <p:nvPr/>
        </p:nvPicPr>
        <p:blipFill>
          <a:blip r:embed="rId3"/>
          <a:stretch>
            <a:fillRect/>
          </a:stretch>
        </p:blipFill>
        <p:spPr>
          <a:xfrm>
            <a:off x="2558143" y="2178202"/>
            <a:ext cx="1258292" cy="1271399"/>
          </a:xfrm>
          <a:prstGeom prst="rect">
            <a:avLst/>
          </a:prstGeom>
        </p:spPr>
      </p:pic>
      <p:pic>
        <p:nvPicPr>
          <p:cNvPr id="8" name="Picture 7"/>
          <p:cNvPicPr>
            <a:picLocks noChangeAspect="1"/>
          </p:cNvPicPr>
          <p:nvPr/>
        </p:nvPicPr>
        <p:blipFill>
          <a:blip r:embed="rId4"/>
          <a:stretch>
            <a:fillRect/>
          </a:stretch>
        </p:blipFill>
        <p:spPr>
          <a:xfrm>
            <a:off x="6110244" y="4189591"/>
            <a:ext cx="1102997" cy="1328911"/>
          </a:xfrm>
          <a:prstGeom prst="rect">
            <a:avLst/>
          </a:prstGeom>
        </p:spPr>
      </p:pic>
      <p:pic>
        <p:nvPicPr>
          <p:cNvPr id="9" name="Picture 8"/>
          <p:cNvPicPr>
            <a:picLocks noChangeAspect="1"/>
          </p:cNvPicPr>
          <p:nvPr/>
        </p:nvPicPr>
        <p:blipFill>
          <a:blip r:embed="rId5"/>
          <a:stretch>
            <a:fillRect/>
          </a:stretch>
        </p:blipFill>
        <p:spPr>
          <a:xfrm>
            <a:off x="5547642" y="2090593"/>
            <a:ext cx="1350688" cy="1489934"/>
          </a:xfrm>
          <a:prstGeom prst="rect">
            <a:avLst/>
          </a:prstGeom>
        </p:spPr>
      </p:pic>
      <p:pic>
        <p:nvPicPr>
          <p:cNvPr id="10" name="Picture 9"/>
          <p:cNvPicPr>
            <a:picLocks noChangeAspect="1"/>
          </p:cNvPicPr>
          <p:nvPr/>
        </p:nvPicPr>
        <p:blipFill>
          <a:blip r:embed="rId6"/>
          <a:stretch>
            <a:fillRect/>
          </a:stretch>
        </p:blipFill>
        <p:spPr>
          <a:xfrm>
            <a:off x="3825768" y="4311438"/>
            <a:ext cx="1371993" cy="1345609"/>
          </a:xfrm>
          <a:prstGeom prst="rect">
            <a:avLst/>
          </a:prstGeom>
        </p:spPr>
      </p:pic>
      <p:pic>
        <p:nvPicPr>
          <p:cNvPr id="11" name="Picture 10"/>
          <p:cNvPicPr>
            <a:picLocks noChangeAspect="1"/>
          </p:cNvPicPr>
          <p:nvPr/>
        </p:nvPicPr>
        <p:blipFill>
          <a:blip r:embed="rId7"/>
          <a:stretch>
            <a:fillRect/>
          </a:stretch>
        </p:blipFill>
        <p:spPr>
          <a:xfrm>
            <a:off x="7261738" y="2090593"/>
            <a:ext cx="1052565" cy="1359008"/>
          </a:xfrm>
          <a:prstGeom prst="rect">
            <a:avLst/>
          </a:prstGeom>
        </p:spPr>
      </p:pic>
      <p:pic>
        <p:nvPicPr>
          <p:cNvPr id="12" name="Picture 11"/>
          <p:cNvPicPr>
            <a:picLocks noChangeAspect="1"/>
          </p:cNvPicPr>
          <p:nvPr/>
        </p:nvPicPr>
        <p:blipFill>
          <a:blip r:embed="rId8"/>
          <a:stretch>
            <a:fillRect/>
          </a:stretch>
        </p:blipFill>
        <p:spPr>
          <a:xfrm>
            <a:off x="1617885" y="4194051"/>
            <a:ext cx="1295400" cy="1352550"/>
          </a:xfrm>
          <a:prstGeom prst="rect">
            <a:avLst/>
          </a:prstGeom>
        </p:spPr>
      </p:pic>
      <p:pic>
        <p:nvPicPr>
          <p:cNvPr id="13" name="Picture 12"/>
          <p:cNvPicPr>
            <a:picLocks noChangeAspect="1"/>
          </p:cNvPicPr>
          <p:nvPr/>
        </p:nvPicPr>
        <p:blipFill>
          <a:blip r:embed="rId9"/>
          <a:stretch>
            <a:fillRect/>
          </a:stretch>
        </p:blipFill>
        <p:spPr>
          <a:xfrm>
            <a:off x="785036" y="2091993"/>
            <a:ext cx="1409700" cy="1438275"/>
          </a:xfrm>
          <a:prstGeom prst="rect">
            <a:avLst/>
          </a:prstGeom>
        </p:spPr>
      </p:pic>
      <p:sp>
        <p:nvSpPr>
          <p:cNvPr id="14" name="TextBox 13"/>
          <p:cNvSpPr txBox="1"/>
          <p:nvPr/>
        </p:nvSpPr>
        <p:spPr bwMode="auto">
          <a:xfrm>
            <a:off x="6110244" y="5671069"/>
            <a:ext cx="11919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kern="0" dirty="0" smtClean="0">
                <a:solidFill>
                  <a:schemeClr val="tx1">
                    <a:lumMod val="75000"/>
                    <a:lumOff val="25000"/>
                  </a:schemeClr>
                </a:solidFill>
              </a:rPr>
              <a:t>Graham Schelle</a:t>
            </a:r>
          </a:p>
        </p:txBody>
      </p:sp>
      <p:sp>
        <p:nvSpPr>
          <p:cNvPr id="15" name="TextBox 14"/>
          <p:cNvSpPr txBox="1"/>
          <p:nvPr/>
        </p:nvSpPr>
        <p:spPr bwMode="auto">
          <a:xfrm>
            <a:off x="4230776" y="3634767"/>
            <a:ext cx="1039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kern="0" dirty="0" smtClean="0">
                <a:solidFill>
                  <a:schemeClr val="tx1">
                    <a:lumMod val="75000"/>
                    <a:lumOff val="25000"/>
                  </a:schemeClr>
                </a:solidFill>
              </a:rPr>
              <a:t>Vikhyat Goyal</a:t>
            </a:r>
          </a:p>
        </p:txBody>
      </p:sp>
      <p:sp>
        <p:nvSpPr>
          <p:cNvPr id="16" name="TextBox 15"/>
          <p:cNvSpPr txBox="1"/>
          <p:nvPr/>
        </p:nvSpPr>
        <p:spPr bwMode="auto">
          <a:xfrm>
            <a:off x="2744667" y="3595419"/>
            <a:ext cx="1071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kern="0" dirty="0" smtClean="0">
                <a:solidFill>
                  <a:schemeClr val="tx1">
                    <a:lumMod val="75000"/>
                    <a:lumOff val="25000"/>
                  </a:schemeClr>
                </a:solidFill>
              </a:rPr>
              <a:t>Anurag Dubey</a:t>
            </a:r>
          </a:p>
        </p:txBody>
      </p:sp>
      <p:sp>
        <p:nvSpPr>
          <p:cNvPr id="17" name="TextBox 16"/>
          <p:cNvSpPr txBox="1"/>
          <p:nvPr/>
        </p:nvSpPr>
        <p:spPr bwMode="auto">
          <a:xfrm>
            <a:off x="4243202" y="5671069"/>
            <a:ext cx="69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kern="0" dirty="0" smtClean="0">
                <a:solidFill>
                  <a:schemeClr val="tx1">
                    <a:lumMod val="75000"/>
                    <a:lumOff val="25000"/>
                  </a:schemeClr>
                </a:solidFill>
              </a:rPr>
              <a:t>Rock Qu</a:t>
            </a:r>
          </a:p>
        </p:txBody>
      </p:sp>
      <p:sp>
        <p:nvSpPr>
          <p:cNvPr id="18" name="TextBox 17"/>
          <p:cNvSpPr txBox="1"/>
          <p:nvPr/>
        </p:nvSpPr>
        <p:spPr bwMode="auto">
          <a:xfrm>
            <a:off x="7213241" y="3634765"/>
            <a:ext cx="12593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kern="0" dirty="0" smtClean="0">
                <a:solidFill>
                  <a:schemeClr val="tx1">
                    <a:lumMod val="75000"/>
                    <a:lumOff val="25000"/>
                  </a:schemeClr>
                </a:solidFill>
              </a:rPr>
              <a:t>Dustin Richmond</a:t>
            </a:r>
          </a:p>
        </p:txBody>
      </p:sp>
      <p:sp>
        <p:nvSpPr>
          <p:cNvPr id="19" name="TextBox 18"/>
          <p:cNvSpPr txBox="1"/>
          <p:nvPr/>
        </p:nvSpPr>
        <p:spPr bwMode="auto">
          <a:xfrm>
            <a:off x="5684825" y="3634766"/>
            <a:ext cx="1156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dirty="0"/>
              <a:t>David Gronlund</a:t>
            </a:r>
            <a:endParaRPr lang="en-US" sz="1200" kern="0" dirty="0" smtClean="0">
              <a:solidFill>
                <a:schemeClr val="tx1">
                  <a:lumMod val="75000"/>
                  <a:lumOff val="25000"/>
                </a:schemeClr>
              </a:solidFill>
            </a:endParaRPr>
          </a:p>
        </p:txBody>
      </p:sp>
      <p:sp>
        <p:nvSpPr>
          <p:cNvPr id="21" name="TextBox 20"/>
          <p:cNvSpPr txBox="1"/>
          <p:nvPr/>
        </p:nvSpPr>
        <p:spPr bwMode="auto">
          <a:xfrm>
            <a:off x="1491303" y="5629955"/>
            <a:ext cx="15751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dirty="0"/>
              <a:t>Naveen Purushotham</a:t>
            </a:r>
            <a:endParaRPr lang="en-US" sz="1200" kern="0" dirty="0" smtClean="0">
              <a:solidFill>
                <a:schemeClr val="tx1">
                  <a:lumMod val="75000"/>
                  <a:lumOff val="25000"/>
                </a:schemeClr>
              </a:solidFill>
            </a:endParaRPr>
          </a:p>
        </p:txBody>
      </p:sp>
      <p:sp>
        <p:nvSpPr>
          <p:cNvPr id="23" name="TextBox 22"/>
          <p:cNvSpPr txBox="1"/>
          <p:nvPr/>
        </p:nvSpPr>
        <p:spPr bwMode="auto">
          <a:xfrm>
            <a:off x="753962" y="3634764"/>
            <a:ext cx="1727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200" dirty="0"/>
              <a:t>Kv Thanjavur Bhaaskar </a:t>
            </a:r>
            <a:endParaRPr lang="en-US" sz="1200" kern="0" dirty="0" smtClean="0">
              <a:solidFill>
                <a:schemeClr val="tx1">
                  <a:lumMod val="75000"/>
                  <a:lumOff val="25000"/>
                </a:schemeClr>
              </a:solidFill>
            </a:endParaRPr>
          </a:p>
        </p:txBody>
      </p:sp>
    </p:spTree>
    <p:extLst>
      <p:ext uri="{BB962C8B-B14F-4D97-AF65-F5344CB8AC3E}">
        <p14:creationId xmlns:p14="http://schemas.microsoft.com/office/powerpoint/2010/main" val="3896761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13</a:t>
            </a:fld>
            <a:endParaRPr dirty="0">
              <a:solidFill>
                <a:srgbClr val="000000"/>
              </a:solidFill>
            </a:endParaRPr>
          </a:p>
        </p:txBody>
      </p:sp>
      <p:sp>
        <p:nvSpPr>
          <p:cNvPr id="4" name="Title 3"/>
          <p:cNvSpPr>
            <a:spLocks noGrp="1"/>
          </p:cNvSpPr>
          <p:nvPr>
            <p:ph type="title"/>
          </p:nvPr>
        </p:nvSpPr>
        <p:spPr/>
        <p:txBody>
          <a:bodyPr/>
          <a:lstStyle/>
          <a:p>
            <a:r>
              <a:rPr lang="en-US" dirty="0" smtClean="0"/>
              <a:t>Logistics: Site Map</a:t>
            </a:r>
            <a:endParaRPr lang="en-US" dirty="0"/>
          </a:p>
        </p:txBody>
      </p:sp>
      <p:pic>
        <p:nvPicPr>
          <p:cNvPr id="5" name="Picture 4"/>
          <p:cNvPicPr>
            <a:picLocks noChangeAspect="1"/>
          </p:cNvPicPr>
          <p:nvPr/>
        </p:nvPicPr>
        <p:blipFill rotWithShape="1">
          <a:blip r:embed="rId2"/>
          <a:srcRect l="33094" t="19905" r="16708" b="13802"/>
          <a:stretch/>
        </p:blipFill>
        <p:spPr>
          <a:xfrm>
            <a:off x="2208165" y="1327150"/>
            <a:ext cx="4734019" cy="3907405"/>
          </a:xfrm>
          <a:prstGeom prst="rect">
            <a:avLst/>
          </a:prstGeom>
        </p:spPr>
      </p:pic>
      <p:sp>
        <p:nvSpPr>
          <p:cNvPr id="9" name="5-Point Star 8"/>
          <p:cNvSpPr/>
          <p:nvPr/>
        </p:nvSpPr>
        <p:spPr bwMode="auto">
          <a:xfrm>
            <a:off x="4397458" y="2049402"/>
            <a:ext cx="182880" cy="182880"/>
          </a:xfrm>
          <a:prstGeom prst="star5">
            <a:avLst/>
          </a:prstGeom>
          <a:solidFill>
            <a:schemeClr val="accent2">
              <a:lumMod val="40000"/>
              <a:lumOff val="60000"/>
            </a:schemeClr>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0" name="TextBox 9"/>
          <p:cNvSpPr txBox="1"/>
          <p:nvPr/>
        </p:nvSpPr>
        <p:spPr bwMode="auto">
          <a:xfrm>
            <a:off x="4488898" y="1956176"/>
            <a:ext cx="19563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rtlCol="0" anchor="t" anchorCtr="0" compatLnSpc="1">
            <a:prstTxWarp prst="textNoShape">
              <a:avLst/>
            </a:prstTxWarp>
            <a:spAutoFit/>
          </a:bodyPr>
          <a:lstStyle/>
          <a:p>
            <a:pPr>
              <a:lnSpc>
                <a:spcPct val="100000"/>
              </a:lnSpc>
            </a:pPr>
            <a:r>
              <a:rPr lang="en-US" kern="0" dirty="0" smtClean="0">
                <a:solidFill>
                  <a:schemeClr val="accent2">
                    <a:lumMod val="40000"/>
                    <a:lumOff val="60000"/>
                  </a:schemeClr>
                </a:solidFill>
              </a:rPr>
              <a:t>Summit Retreat</a:t>
            </a:r>
          </a:p>
          <a:p>
            <a:pPr>
              <a:lnSpc>
                <a:spcPct val="100000"/>
              </a:lnSpc>
            </a:pPr>
            <a:r>
              <a:rPr lang="en-US" kern="0" dirty="0" smtClean="0">
                <a:solidFill>
                  <a:schemeClr val="accent2">
                    <a:lumMod val="40000"/>
                    <a:lumOff val="60000"/>
                  </a:schemeClr>
                </a:solidFill>
              </a:rPr>
              <a:t>(</a:t>
            </a:r>
            <a:r>
              <a:rPr lang="en-US" kern="0" dirty="0" err="1" smtClean="0">
                <a:solidFill>
                  <a:schemeClr val="accent2">
                    <a:lumMod val="40000"/>
                    <a:lumOff val="60000"/>
                  </a:schemeClr>
                </a:solidFill>
              </a:rPr>
              <a:t>Hackathon</a:t>
            </a:r>
            <a:r>
              <a:rPr lang="en-US" kern="0" dirty="0" smtClean="0">
                <a:solidFill>
                  <a:schemeClr val="accent2">
                    <a:lumMod val="40000"/>
                    <a:lumOff val="60000"/>
                  </a:schemeClr>
                </a:solidFill>
              </a:rPr>
              <a:t>)</a:t>
            </a:r>
          </a:p>
        </p:txBody>
      </p:sp>
      <p:sp>
        <p:nvSpPr>
          <p:cNvPr id="11" name="5-Point Star 10"/>
          <p:cNvSpPr/>
          <p:nvPr/>
        </p:nvSpPr>
        <p:spPr bwMode="auto">
          <a:xfrm>
            <a:off x="5095663" y="3598212"/>
            <a:ext cx="182880" cy="182880"/>
          </a:xfrm>
          <a:prstGeom prst="star5">
            <a:avLst/>
          </a:prstGeom>
          <a:solidFill>
            <a:srgbClr val="FF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2" name="TextBox 11"/>
          <p:cNvSpPr txBox="1"/>
          <p:nvPr/>
        </p:nvSpPr>
        <p:spPr bwMode="auto">
          <a:xfrm>
            <a:off x="4985794" y="3231533"/>
            <a:ext cx="19563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rtlCol="0" anchor="t" anchorCtr="0" compatLnSpc="1">
            <a:prstTxWarp prst="textNoShape">
              <a:avLst/>
            </a:prstTxWarp>
            <a:spAutoFit/>
          </a:bodyPr>
          <a:lstStyle/>
          <a:p>
            <a:pPr>
              <a:lnSpc>
                <a:spcPct val="100000"/>
              </a:lnSpc>
            </a:pPr>
            <a:r>
              <a:rPr lang="en-US" kern="0" dirty="0" err="1" smtClean="0">
                <a:solidFill>
                  <a:srgbClr val="FF0000"/>
                </a:solidFill>
              </a:rPr>
              <a:t>Silverthorn</a:t>
            </a:r>
            <a:endParaRPr lang="en-US" kern="0" dirty="0" smtClean="0">
              <a:solidFill>
                <a:srgbClr val="FF0000"/>
              </a:solidFill>
            </a:endParaRPr>
          </a:p>
          <a:p>
            <a:pPr>
              <a:lnSpc>
                <a:spcPct val="100000"/>
              </a:lnSpc>
            </a:pPr>
            <a:r>
              <a:rPr lang="en-US" kern="0" dirty="0" smtClean="0">
                <a:solidFill>
                  <a:srgbClr val="FF0000"/>
                </a:solidFill>
              </a:rPr>
              <a:t>(Orientation)</a:t>
            </a:r>
          </a:p>
        </p:txBody>
      </p:sp>
    </p:spTree>
    <p:extLst>
      <p:ext uri="{BB962C8B-B14F-4D97-AF65-F5344CB8AC3E}">
        <p14:creationId xmlns:p14="http://schemas.microsoft.com/office/powerpoint/2010/main" val="5840431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14</a:t>
            </a:fld>
            <a:endParaRPr dirty="0">
              <a:solidFill>
                <a:srgbClr val="000000"/>
              </a:solidFill>
            </a:endParaRPr>
          </a:p>
        </p:txBody>
      </p:sp>
      <p:sp>
        <p:nvSpPr>
          <p:cNvPr id="4" name="Title 3"/>
          <p:cNvSpPr>
            <a:spLocks noGrp="1"/>
          </p:cNvSpPr>
          <p:nvPr>
            <p:ph type="title"/>
          </p:nvPr>
        </p:nvSpPr>
        <p:spPr/>
        <p:txBody>
          <a:bodyPr/>
          <a:lstStyle/>
          <a:p>
            <a:r>
              <a:rPr lang="en-US" dirty="0" smtClean="0"/>
              <a:t>Logistics: Summit Retreat</a:t>
            </a:r>
            <a:endParaRPr lang="en-US" dirty="0"/>
          </a:p>
        </p:txBody>
      </p:sp>
      <p:pic>
        <p:nvPicPr>
          <p:cNvPr id="5" name="Picture 4"/>
          <p:cNvPicPr>
            <a:picLocks noChangeAspect="1"/>
          </p:cNvPicPr>
          <p:nvPr/>
        </p:nvPicPr>
        <p:blipFill rotWithShape="1">
          <a:blip r:embed="rId2"/>
          <a:srcRect l="1" t="7304" r="57757" b="36247"/>
          <a:stretch/>
        </p:blipFill>
        <p:spPr>
          <a:xfrm rot="5400000">
            <a:off x="2280979" y="1780025"/>
            <a:ext cx="4644656" cy="3879196"/>
          </a:xfrm>
          <a:prstGeom prst="rect">
            <a:avLst/>
          </a:prstGeom>
        </p:spPr>
      </p:pic>
      <p:sp>
        <p:nvSpPr>
          <p:cNvPr id="8" name="Rectangle 7"/>
          <p:cNvSpPr/>
          <p:nvPr/>
        </p:nvSpPr>
        <p:spPr bwMode="auto">
          <a:xfrm>
            <a:off x="4309898" y="2690255"/>
            <a:ext cx="1112874" cy="637954"/>
          </a:xfrm>
          <a:prstGeom prst="rect">
            <a:avLst/>
          </a:prstGeom>
          <a:solidFill>
            <a:schemeClr val="tx2"/>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en-US" sz="1400" dirty="0" smtClean="0">
                <a:solidFill>
                  <a:srgbClr val="000000"/>
                </a:solidFill>
              </a:rPr>
              <a:t>Restrooms</a:t>
            </a:r>
          </a:p>
        </p:txBody>
      </p:sp>
      <p:sp>
        <p:nvSpPr>
          <p:cNvPr id="10" name="Rectangle 9"/>
          <p:cNvSpPr/>
          <p:nvPr/>
        </p:nvSpPr>
        <p:spPr bwMode="auto">
          <a:xfrm>
            <a:off x="4448117" y="1904234"/>
            <a:ext cx="974655" cy="554426"/>
          </a:xfrm>
          <a:prstGeom prst="rect">
            <a:avLst/>
          </a:prstGeom>
          <a:solidFill>
            <a:srgbClr val="0070C0"/>
          </a:solidFill>
          <a:ln w="76200"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noAutofit/>
          </a:bodyPr>
          <a:lstStyle/>
          <a:p>
            <a:pPr algn="ctr"/>
            <a:r>
              <a:rPr lang="en-US" sz="900" dirty="0" smtClean="0">
                <a:solidFill>
                  <a:schemeClr val="bg1"/>
                </a:solidFill>
              </a:rPr>
              <a:t>Break</a:t>
            </a:r>
          </a:p>
        </p:txBody>
      </p:sp>
      <p:sp>
        <p:nvSpPr>
          <p:cNvPr id="11" name="Rectangle 10"/>
          <p:cNvSpPr/>
          <p:nvPr/>
        </p:nvSpPr>
        <p:spPr bwMode="auto">
          <a:xfrm>
            <a:off x="3014235" y="3324396"/>
            <a:ext cx="1924920" cy="2502686"/>
          </a:xfrm>
          <a:prstGeom prst="rect">
            <a:avLst/>
          </a:prstGeom>
          <a:solidFill>
            <a:schemeClr val="accent2">
              <a:lumMod val="60000"/>
              <a:lumOff val="40000"/>
            </a:schemeClr>
          </a:solidFill>
          <a:ln w="76200"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noAutofit/>
          </a:bodyPr>
          <a:lstStyle/>
          <a:p>
            <a:pPr algn="ctr"/>
            <a:r>
              <a:rPr lang="en-US" sz="2000" dirty="0" err="1" smtClean="0">
                <a:solidFill>
                  <a:schemeClr val="bg1"/>
                </a:solidFill>
              </a:rPr>
              <a:t>Hackathon</a:t>
            </a:r>
            <a:endParaRPr lang="en-US" sz="2000" dirty="0" smtClean="0">
              <a:solidFill>
                <a:schemeClr val="bg1"/>
              </a:solidFill>
            </a:endParaRPr>
          </a:p>
        </p:txBody>
      </p:sp>
      <p:sp>
        <p:nvSpPr>
          <p:cNvPr id="9" name="Rectangle 8"/>
          <p:cNvSpPr/>
          <p:nvPr/>
        </p:nvSpPr>
        <p:spPr bwMode="auto">
          <a:xfrm>
            <a:off x="4866335" y="3324396"/>
            <a:ext cx="559984" cy="454091"/>
          </a:xfrm>
          <a:prstGeom prst="rect">
            <a:avLst/>
          </a:prstGeom>
          <a:solidFill>
            <a:srgbClr val="7030A0"/>
          </a:solidFill>
          <a:ln w="76200"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noAutofit/>
          </a:bodyPr>
          <a:lstStyle/>
          <a:p>
            <a:pPr algn="ctr"/>
            <a:r>
              <a:rPr lang="en-US" sz="900" dirty="0" smtClean="0">
                <a:solidFill>
                  <a:schemeClr val="bg1"/>
                </a:solidFill>
              </a:rPr>
              <a:t>Kitchen</a:t>
            </a:r>
          </a:p>
        </p:txBody>
      </p:sp>
      <p:sp>
        <p:nvSpPr>
          <p:cNvPr id="12" name="Rectangle 11"/>
          <p:cNvSpPr/>
          <p:nvPr/>
        </p:nvSpPr>
        <p:spPr bwMode="auto">
          <a:xfrm>
            <a:off x="4097079" y="1457770"/>
            <a:ext cx="269358" cy="688369"/>
          </a:xfrm>
          <a:prstGeom prst="rect">
            <a:avLst/>
          </a:prstGeom>
          <a:solidFill>
            <a:schemeClr val="bg1"/>
          </a:solidFill>
          <a:ln w="762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3" name="Rectangle 12"/>
          <p:cNvSpPr/>
          <p:nvPr/>
        </p:nvSpPr>
        <p:spPr bwMode="auto">
          <a:xfrm>
            <a:off x="6178063" y="1512451"/>
            <a:ext cx="1076823" cy="1946846"/>
          </a:xfrm>
          <a:prstGeom prst="rect">
            <a:avLst/>
          </a:prstGeom>
          <a:solidFill>
            <a:schemeClr val="bg1"/>
          </a:solidFill>
          <a:ln w="762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4" name="Rectangle 13"/>
          <p:cNvSpPr/>
          <p:nvPr/>
        </p:nvSpPr>
        <p:spPr bwMode="auto">
          <a:xfrm rot="5400000">
            <a:off x="4775627" y="310600"/>
            <a:ext cx="1076823" cy="1946846"/>
          </a:xfrm>
          <a:prstGeom prst="rect">
            <a:avLst/>
          </a:prstGeom>
          <a:solidFill>
            <a:schemeClr val="bg1"/>
          </a:solidFill>
          <a:ln w="762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5" name="Rectangle 14"/>
          <p:cNvSpPr/>
          <p:nvPr/>
        </p:nvSpPr>
        <p:spPr bwMode="auto">
          <a:xfrm rot="5400000">
            <a:off x="1970400" y="4555781"/>
            <a:ext cx="1076823" cy="594480"/>
          </a:xfrm>
          <a:prstGeom prst="rect">
            <a:avLst/>
          </a:prstGeom>
          <a:solidFill>
            <a:schemeClr val="bg1"/>
          </a:solidFill>
          <a:ln w="762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16" name="Rectangle 15"/>
          <p:cNvSpPr/>
          <p:nvPr/>
        </p:nvSpPr>
        <p:spPr bwMode="auto">
          <a:xfrm>
            <a:off x="5649931" y="2086440"/>
            <a:ext cx="446070" cy="372220"/>
          </a:xfrm>
          <a:prstGeom prst="rect">
            <a:avLst/>
          </a:prstGeom>
          <a:solidFill>
            <a:srgbClr val="0070C0"/>
          </a:solidFill>
          <a:ln w="76200"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noAutofit/>
          </a:bodyPr>
          <a:lstStyle/>
          <a:p>
            <a:pPr algn="ctr"/>
            <a:r>
              <a:rPr lang="en-US" sz="900" dirty="0" smtClean="0">
                <a:solidFill>
                  <a:schemeClr val="bg1"/>
                </a:solidFill>
              </a:rPr>
              <a:t>Break</a:t>
            </a:r>
          </a:p>
        </p:txBody>
      </p:sp>
      <p:sp>
        <p:nvSpPr>
          <p:cNvPr id="17" name="Rectangle 16"/>
          <p:cNvSpPr/>
          <p:nvPr/>
        </p:nvSpPr>
        <p:spPr bwMode="auto">
          <a:xfrm>
            <a:off x="5649931" y="2491217"/>
            <a:ext cx="446070" cy="372220"/>
          </a:xfrm>
          <a:prstGeom prst="rect">
            <a:avLst/>
          </a:prstGeom>
          <a:solidFill>
            <a:srgbClr val="0070C0"/>
          </a:solidFill>
          <a:ln w="76200"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noAutofit/>
          </a:bodyPr>
          <a:lstStyle/>
          <a:p>
            <a:pPr algn="ctr"/>
            <a:r>
              <a:rPr lang="en-US" sz="900" dirty="0" smtClean="0">
                <a:solidFill>
                  <a:schemeClr val="bg1"/>
                </a:solidFill>
              </a:rPr>
              <a:t>Break</a:t>
            </a:r>
          </a:p>
        </p:txBody>
      </p:sp>
      <p:sp>
        <p:nvSpPr>
          <p:cNvPr id="18" name="Rectangle 17"/>
          <p:cNvSpPr/>
          <p:nvPr/>
        </p:nvSpPr>
        <p:spPr bwMode="auto">
          <a:xfrm>
            <a:off x="5649931" y="2895994"/>
            <a:ext cx="446070" cy="372220"/>
          </a:xfrm>
          <a:prstGeom prst="rect">
            <a:avLst/>
          </a:prstGeom>
          <a:solidFill>
            <a:srgbClr val="0070C0"/>
          </a:solidFill>
          <a:ln w="76200"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noAutofit/>
          </a:bodyPr>
          <a:lstStyle/>
          <a:p>
            <a:pPr algn="ctr"/>
            <a:r>
              <a:rPr lang="en-US" sz="900" dirty="0" smtClean="0">
                <a:solidFill>
                  <a:schemeClr val="bg1"/>
                </a:solidFill>
              </a:rPr>
              <a:t>Break</a:t>
            </a:r>
          </a:p>
        </p:txBody>
      </p:sp>
      <p:sp>
        <p:nvSpPr>
          <p:cNvPr id="19" name="Rectangle 18"/>
          <p:cNvSpPr/>
          <p:nvPr/>
        </p:nvSpPr>
        <p:spPr bwMode="auto">
          <a:xfrm>
            <a:off x="3398090" y="2256628"/>
            <a:ext cx="897352" cy="911874"/>
          </a:xfrm>
          <a:prstGeom prst="rect">
            <a:avLst/>
          </a:prstGeom>
          <a:solidFill>
            <a:srgbClr val="00B050"/>
          </a:solidFill>
          <a:ln w="76200"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noAutofit/>
          </a:bodyPr>
          <a:lstStyle/>
          <a:p>
            <a:pPr algn="ctr"/>
            <a:r>
              <a:rPr lang="en-US" sz="900" dirty="0" smtClean="0">
                <a:solidFill>
                  <a:schemeClr val="bg1"/>
                </a:solidFill>
              </a:rPr>
              <a:t>Lobby</a:t>
            </a:r>
          </a:p>
        </p:txBody>
      </p:sp>
    </p:spTree>
    <p:extLst>
      <p:ext uri="{BB962C8B-B14F-4D97-AF65-F5344CB8AC3E}">
        <p14:creationId xmlns:p14="http://schemas.microsoft.com/office/powerpoint/2010/main" val="2479787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27150"/>
            <a:ext cx="8686800" cy="4268337"/>
          </a:xfrm>
        </p:spPr>
        <p:txBody>
          <a:bodyPr/>
          <a:lstStyle/>
          <a:p>
            <a:r>
              <a:rPr lang="en-US" dirty="0" smtClean="0"/>
              <a:t>Friday:</a:t>
            </a:r>
          </a:p>
          <a:p>
            <a:pPr marL="288925" lvl="1" indent="0">
              <a:buNone/>
            </a:pPr>
            <a:r>
              <a:rPr lang="en-US" dirty="0" smtClean="0"/>
              <a:t>5 PM – 7 PM 		</a:t>
            </a:r>
            <a:r>
              <a:rPr lang="en-US" b="1" dirty="0" smtClean="0"/>
              <a:t>Dinner &amp; Orientation </a:t>
            </a:r>
            <a:r>
              <a:rPr lang="en-US" dirty="0" smtClean="0"/>
              <a:t>(Silverthorne)</a:t>
            </a:r>
          </a:p>
          <a:p>
            <a:pPr marL="288925" lvl="1" indent="0">
              <a:buNone/>
            </a:pPr>
            <a:r>
              <a:rPr lang="en-US" dirty="0" smtClean="0"/>
              <a:t>7 PM – 8:30 PM		</a:t>
            </a:r>
            <a:r>
              <a:rPr lang="en-US" b="1" dirty="0" smtClean="0"/>
              <a:t>PYNQ-Z1 Hand Out and Tutorials </a:t>
            </a:r>
            <a:r>
              <a:rPr lang="en-US" dirty="0" smtClean="0"/>
              <a:t>(Move to Summit Retreat)</a:t>
            </a:r>
          </a:p>
          <a:p>
            <a:pPr marL="288925" lvl="1" indent="0">
              <a:buNone/>
            </a:pPr>
            <a:r>
              <a:rPr lang="en-US" dirty="0" smtClean="0"/>
              <a:t>11 PM	- 12 AM		</a:t>
            </a:r>
            <a:r>
              <a:rPr lang="en-US" b="1" dirty="0" smtClean="0"/>
              <a:t>(Recommended) Project Pitch and Feedback</a:t>
            </a:r>
          </a:p>
          <a:p>
            <a:r>
              <a:rPr lang="en-US" dirty="0" smtClean="0"/>
              <a:t>Saturday:</a:t>
            </a:r>
          </a:p>
          <a:p>
            <a:pPr marL="288925" lvl="1" indent="0">
              <a:buNone/>
            </a:pPr>
            <a:r>
              <a:rPr lang="en-US" dirty="0" smtClean="0"/>
              <a:t>12 AM – 4 AM		</a:t>
            </a:r>
            <a:r>
              <a:rPr lang="en-US" b="1" dirty="0" smtClean="0"/>
              <a:t>Mini Challenge 1</a:t>
            </a:r>
          </a:p>
          <a:p>
            <a:pPr marL="288925" lvl="1" indent="0">
              <a:buNone/>
            </a:pPr>
            <a:r>
              <a:rPr lang="en-US" dirty="0" smtClean="0"/>
              <a:t>8 AM – 9 AM		</a:t>
            </a:r>
            <a:r>
              <a:rPr lang="en-US" b="1" dirty="0" smtClean="0"/>
              <a:t>Breakfast</a:t>
            </a:r>
            <a:r>
              <a:rPr lang="en-US" dirty="0" smtClean="0"/>
              <a:t> </a:t>
            </a:r>
          </a:p>
          <a:p>
            <a:pPr marL="288925" lvl="1" indent="0">
              <a:buNone/>
            </a:pPr>
            <a:r>
              <a:rPr lang="en-US" dirty="0" smtClean="0"/>
              <a:t>9 AM – 1 PM		</a:t>
            </a:r>
            <a:r>
              <a:rPr lang="en-US" b="1" dirty="0" smtClean="0"/>
              <a:t>Mini Challenge 2</a:t>
            </a:r>
          </a:p>
          <a:p>
            <a:pPr marL="288925" lvl="1" indent="0">
              <a:buNone/>
            </a:pPr>
            <a:r>
              <a:rPr lang="en-US" dirty="0" smtClean="0"/>
              <a:t>12 PM – 1 PM		</a:t>
            </a:r>
            <a:r>
              <a:rPr lang="en-US" b="1" dirty="0" smtClean="0"/>
              <a:t>Lunch </a:t>
            </a:r>
          </a:p>
          <a:p>
            <a:pPr marL="288925" lvl="1" indent="0">
              <a:buNone/>
            </a:pPr>
            <a:r>
              <a:rPr lang="en-US" dirty="0" smtClean="0"/>
              <a:t>8 PM – 10 PM		</a:t>
            </a:r>
            <a:r>
              <a:rPr lang="en-US" b="1" dirty="0" smtClean="0"/>
              <a:t>Dinner </a:t>
            </a:r>
          </a:p>
          <a:p>
            <a:pPr marL="288925" lvl="1" indent="0">
              <a:buNone/>
            </a:pPr>
            <a:r>
              <a:rPr lang="en-US" dirty="0" smtClean="0"/>
              <a:t>9:30 PM		</a:t>
            </a:r>
            <a:r>
              <a:rPr lang="en-US" b="1" dirty="0" smtClean="0"/>
              <a:t>Judging Starts</a:t>
            </a:r>
          </a:p>
          <a:p>
            <a:pPr marL="288925" lvl="1" indent="0">
              <a:buNone/>
            </a:pPr>
            <a:r>
              <a:rPr lang="en-US" dirty="0" smtClean="0"/>
              <a:t>11:00 PM		</a:t>
            </a:r>
            <a:r>
              <a:rPr lang="en-US" b="1" dirty="0" smtClean="0"/>
              <a:t>Awards</a:t>
            </a:r>
            <a:endParaRPr lang="en-US" dirty="0" smtClean="0"/>
          </a:p>
          <a:p>
            <a:pPr marL="0" indent="0" algn="ctr">
              <a:buNone/>
            </a:pPr>
            <a:endParaRPr lang="en-US" dirty="0"/>
          </a:p>
          <a:p>
            <a:pPr marL="0" indent="0" algn="ctr">
              <a:buNone/>
            </a:pPr>
            <a:r>
              <a:rPr lang="en-US" dirty="0" smtClean="0"/>
              <a:t>Drinks and Snacks will be available throughout the event</a:t>
            </a:r>
          </a:p>
          <a:p>
            <a:endParaRPr lang="en-US" dirty="0" smtClean="0"/>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15</a:t>
            </a:fld>
            <a:endParaRPr dirty="0">
              <a:solidFill>
                <a:srgbClr val="000000"/>
              </a:solidFill>
            </a:endParaRPr>
          </a:p>
        </p:txBody>
      </p:sp>
      <p:sp>
        <p:nvSpPr>
          <p:cNvPr id="4" name="Title 3"/>
          <p:cNvSpPr>
            <a:spLocks noGrp="1"/>
          </p:cNvSpPr>
          <p:nvPr>
            <p:ph type="title"/>
          </p:nvPr>
        </p:nvSpPr>
        <p:spPr/>
        <p:txBody>
          <a:bodyPr/>
          <a:lstStyle/>
          <a:p>
            <a:r>
              <a:rPr lang="en-US" dirty="0" smtClean="0"/>
              <a:t>Logistics: Schedule</a:t>
            </a:r>
            <a:endParaRPr lang="en-US" dirty="0"/>
          </a:p>
        </p:txBody>
      </p:sp>
    </p:spTree>
    <p:extLst>
      <p:ext uri="{BB962C8B-B14F-4D97-AF65-F5344CB8AC3E}">
        <p14:creationId xmlns:p14="http://schemas.microsoft.com/office/powerpoint/2010/main" val="1035537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16</a:t>
            </a:fld>
            <a:endParaRPr dirty="0">
              <a:solidFill>
                <a:srgbClr val="000000"/>
              </a:solidFill>
            </a:endParaRPr>
          </a:p>
        </p:txBody>
      </p:sp>
      <p:sp>
        <p:nvSpPr>
          <p:cNvPr id="4" name="Title 3"/>
          <p:cNvSpPr>
            <a:spLocks noGrp="1"/>
          </p:cNvSpPr>
          <p:nvPr>
            <p:ph type="title"/>
          </p:nvPr>
        </p:nvSpPr>
        <p:spPr/>
        <p:txBody>
          <a:bodyPr/>
          <a:lstStyle/>
          <a:p>
            <a:r>
              <a:rPr lang="en-US" dirty="0" smtClean="0"/>
              <a:t>Hackathon Prizes</a:t>
            </a:r>
            <a:endParaRPr lang="en-US" dirty="0"/>
          </a:p>
        </p:txBody>
      </p:sp>
      <p:graphicFrame>
        <p:nvGraphicFramePr>
          <p:cNvPr id="6" name="Table 5"/>
          <p:cNvGraphicFramePr>
            <a:graphicFrameLocks noGrp="1"/>
          </p:cNvGraphicFramePr>
          <p:nvPr>
            <p:extLst/>
          </p:nvPr>
        </p:nvGraphicFramePr>
        <p:xfrm>
          <a:off x="1601364" y="1264933"/>
          <a:ext cx="5941272" cy="3813562"/>
        </p:xfrm>
        <a:graphic>
          <a:graphicData uri="http://schemas.openxmlformats.org/drawingml/2006/table">
            <a:tbl>
              <a:tblPr/>
              <a:tblGrid>
                <a:gridCol w="2557049"/>
                <a:gridCol w="3384223"/>
              </a:tblGrid>
              <a:tr h="367634">
                <a:tc>
                  <a:txBody>
                    <a:bodyPr/>
                    <a:lstStyle/>
                    <a:p>
                      <a:pPr algn="l" fontAlgn="b"/>
                      <a:r>
                        <a:rPr lang="en-US" sz="2400" b="0" i="0" u="none" strike="noStrike" dirty="0">
                          <a:solidFill>
                            <a:srgbClr val="000000"/>
                          </a:solidFill>
                          <a:effectLst/>
                          <a:latin typeface="Calibri" panose="020F0502020204030204" pitchFamily="34" charset="0"/>
                        </a:rPr>
                        <a:t>Category</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400" b="0" i="0" u="none" strike="noStrike" kern="1200" dirty="0">
                          <a:solidFill>
                            <a:srgbClr val="000000"/>
                          </a:solidFill>
                          <a:effectLst/>
                          <a:latin typeface="Calibri" panose="020F0502020204030204" pitchFamily="34" charset="0"/>
                          <a:ea typeface="+mn-ea"/>
                          <a:cs typeface="+mn-cs"/>
                        </a:rPr>
                        <a:t>Value</a:t>
                      </a:r>
                    </a:p>
                  </a:txBody>
                  <a:tcPr marL="9525" marR="9525" marT="9525" marB="0" anchor="b">
                    <a:lnL>
                      <a:noFill/>
                    </a:lnL>
                    <a:lnR>
                      <a:noFill/>
                    </a:lnR>
                    <a:lnT>
                      <a:noFill/>
                    </a:lnT>
                    <a:lnB>
                      <a:noFill/>
                    </a:lnB>
                  </a:tcPr>
                </a:tc>
              </a:tr>
              <a:tr h="367634">
                <a:tc>
                  <a:txBody>
                    <a:bodyPr/>
                    <a:lstStyle/>
                    <a:p>
                      <a:pPr algn="l" fontAlgn="b"/>
                      <a:r>
                        <a:rPr lang="en-US" sz="1600" b="1" i="0" u="none" strike="noStrike" dirty="0" smtClean="0">
                          <a:solidFill>
                            <a:srgbClr val="000000"/>
                          </a:solidFill>
                          <a:effectLst/>
                          <a:latin typeface="Calibri" panose="020F0502020204030204" pitchFamily="34" charset="0"/>
                        </a:rPr>
                        <a:t>Best Design</a:t>
                      </a:r>
                      <a:endParaRPr lang="en-US" sz="16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smtClean="0">
                          <a:solidFill>
                            <a:srgbClr val="000000"/>
                          </a:solidFill>
                          <a:effectLst/>
                          <a:latin typeface="Calibri" panose="020F0502020204030204" pitchFamily="34" charset="0"/>
                        </a:rPr>
                        <a:t>$800</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367634">
                <a:tc>
                  <a:txBody>
                    <a:bodyPr/>
                    <a:lstStyle/>
                    <a:p>
                      <a:pPr algn="l" fontAlgn="b"/>
                      <a:r>
                        <a:rPr lang="en-US" sz="1600" b="1" i="0" u="none" strike="noStrike" dirty="0">
                          <a:solidFill>
                            <a:srgbClr val="000000"/>
                          </a:solidFill>
                          <a:effectLst/>
                          <a:latin typeface="Calibri" panose="020F0502020204030204" pitchFamily="34" charset="0"/>
                        </a:rPr>
                        <a:t>Runner Up</a:t>
                      </a:r>
                    </a:p>
                  </a:txBody>
                  <a:tcPr marL="9525" marR="9525" marT="9525" marB="0" anchor="b">
                    <a:lnL>
                      <a:noFill/>
                    </a:lnL>
                    <a:lnR>
                      <a:noFill/>
                    </a:lnR>
                    <a:lnT>
                      <a:noFill/>
                    </a:lnT>
                    <a:lnB>
                      <a:noFill/>
                    </a:lnB>
                  </a:tcPr>
                </a:tc>
                <a:tc>
                  <a:txBody>
                    <a:bodyPr/>
                    <a:lstStyle/>
                    <a:p>
                      <a:pPr algn="ctr" fontAlgn="b"/>
                      <a:r>
                        <a:rPr lang="en-US" sz="1600" b="0" i="0" u="none" strike="noStrike" dirty="0" smtClean="0">
                          <a:solidFill>
                            <a:srgbClr val="000000"/>
                          </a:solidFill>
                          <a:effectLst/>
                          <a:latin typeface="Calibri" panose="020F0502020204030204" pitchFamily="34" charset="0"/>
                        </a:rPr>
                        <a:t>$400</a:t>
                      </a:r>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367634">
                <a:tc>
                  <a:txBody>
                    <a:bodyPr/>
                    <a:lstStyle/>
                    <a:p>
                      <a:pPr algn="l" fontAlgn="b"/>
                      <a:r>
                        <a:rPr lang="en-US" sz="1600" b="1" i="0" u="none" strike="noStrike" dirty="0" smtClean="0">
                          <a:solidFill>
                            <a:srgbClr val="000000"/>
                          </a:solidFill>
                          <a:effectLst/>
                          <a:latin typeface="Calibri" panose="020F0502020204030204" pitchFamily="34" charset="0"/>
                        </a:rPr>
                        <a:t>Surprise Category</a:t>
                      </a:r>
                      <a:endParaRPr lang="en-US" sz="16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$100</a:t>
                      </a:r>
                    </a:p>
                  </a:txBody>
                  <a:tcPr marL="9525" marR="9525" marT="9525" marB="0" anchor="b">
                    <a:lnL>
                      <a:noFill/>
                    </a:lnL>
                    <a:lnR>
                      <a:noFill/>
                    </a:lnR>
                    <a:lnT>
                      <a:noFill/>
                    </a:lnT>
                    <a:lnB>
                      <a:noFill/>
                    </a:lnB>
                  </a:tcPr>
                </a:tc>
              </a:tr>
              <a:tr h="367634">
                <a:tc>
                  <a:txBody>
                    <a:bodyPr/>
                    <a:lstStyle/>
                    <a:p>
                      <a:pPr algn="l" fontAlgn="b"/>
                      <a:r>
                        <a:rPr lang="en-US" sz="1600" b="1" i="0" u="none" strike="noStrike" dirty="0">
                          <a:solidFill>
                            <a:srgbClr val="000000"/>
                          </a:solidFill>
                          <a:effectLst/>
                          <a:latin typeface="Calibri" panose="020F0502020204030204" pitchFamily="34" charset="0"/>
                        </a:rPr>
                        <a:t>Best Programmable Logic</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t>
                      </a:r>
                      <a:r>
                        <a:rPr lang="en-US" sz="1600" b="0" i="0" u="none" strike="noStrike" dirty="0" smtClean="0">
                          <a:solidFill>
                            <a:srgbClr val="000000"/>
                          </a:solidFill>
                          <a:effectLst/>
                          <a:latin typeface="Calibri" panose="020F0502020204030204" pitchFamily="34" charset="0"/>
                        </a:rPr>
                        <a:t>100</a:t>
                      </a:r>
                    </a:p>
                  </a:txBody>
                  <a:tcPr marL="9525" marR="9525" marT="9525" marB="0" anchor="b">
                    <a:lnL>
                      <a:noFill/>
                    </a:lnL>
                    <a:lnR>
                      <a:noFill/>
                    </a:lnR>
                    <a:lnT>
                      <a:noFill/>
                    </a:lnT>
                    <a:lnB>
                      <a:noFill/>
                    </a:lnB>
                  </a:tcPr>
                </a:tc>
              </a:tr>
              <a:tr h="367634">
                <a:tc>
                  <a:txBody>
                    <a:bodyPr/>
                    <a:lstStyle/>
                    <a:p>
                      <a:pPr algn="l" fontAlgn="b"/>
                      <a:endParaRPr lang="en-US" sz="16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dirty="0" smtClean="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367634">
                <a:tc>
                  <a:txBody>
                    <a:bodyPr/>
                    <a:lstStyle/>
                    <a:p>
                      <a:pPr algn="l" fontAlgn="b"/>
                      <a:r>
                        <a:rPr lang="en-US" sz="1600" b="1" i="0" u="none" strike="noStrike" dirty="0">
                          <a:solidFill>
                            <a:srgbClr val="000000"/>
                          </a:solidFill>
                          <a:effectLst/>
                          <a:latin typeface="Calibri" panose="020F0502020204030204" pitchFamily="34" charset="0"/>
                        </a:rPr>
                        <a:t>Mini Challenge 1</a:t>
                      </a:r>
                    </a:p>
                  </a:txBody>
                  <a:tcPr marL="9525" marR="9525" marT="9525"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panose="020F0502020204030204" pitchFamily="34" charset="0"/>
                        </a:rPr>
                        <a:t>Surprise Team Prize ($150 </a:t>
                      </a:r>
                      <a:r>
                        <a:rPr lang="en-US" sz="1600" b="0" i="0" u="none" strike="noStrike" baseline="0" dirty="0" smtClean="0">
                          <a:solidFill>
                            <a:srgbClr val="000000"/>
                          </a:solidFill>
                          <a:effectLst/>
                          <a:latin typeface="Calibri" panose="020F0502020204030204" pitchFamily="34" charset="0"/>
                        </a:rPr>
                        <a:t>value)</a:t>
                      </a:r>
                      <a:endParaRPr lang="en-US" sz="1600" b="0" i="0" u="none" strike="noStrike" dirty="0" smtClean="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367634">
                <a:tc>
                  <a:txBody>
                    <a:bodyPr/>
                    <a:lstStyle/>
                    <a:p>
                      <a:pPr algn="l" fontAlgn="b"/>
                      <a:r>
                        <a:rPr lang="en-US" sz="1600" b="1" i="0" u="none" strike="noStrike" dirty="0">
                          <a:solidFill>
                            <a:srgbClr val="000000"/>
                          </a:solidFill>
                          <a:effectLst/>
                          <a:latin typeface="Calibri" panose="020F0502020204030204" pitchFamily="34" charset="0"/>
                        </a:rPr>
                        <a:t>Mini Challenge 2</a:t>
                      </a:r>
                    </a:p>
                  </a:txBody>
                  <a:tcPr marL="9525" marR="9525" marT="9525"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panose="020F0502020204030204" pitchFamily="34" charset="0"/>
                        </a:rPr>
                        <a:t>Surprise Team Prize</a:t>
                      </a:r>
                      <a:r>
                        <a:rPr lang="en-US" sz="1600" b="0" i="0" u="none" strike="noStrike" baseline="0" dirty="0" smtClean="0">
                          <a:solidFill>
                            <a:srgbClr val="000000"/>
                          </a:solidFill>
                          <a:effectLst/>
                          <a:latin typeface="Calibri" panose="020F0502020204030204" pitchFamily="34" charset="0"/>
                        </a:rPr>
                        <a:t> </a:t>
                      </a:r>
                      <a:r>
                        <a:rPr lang="en-US" sz="1600" b="0" i="0" u="none" strike="noStrike" dirty="0" smtClean="0">
                          <a:solidFill>
                            <a:srgbClr val="000000"/>
                          </a:solidFill>
                          <a:effectLst/>
                          <a:latin typeface="Calibri" panose="020F0502020204030204" pitchFamily="34" charset="0"/>
                        </a:rPr>
                        <a:t>($150 value)</a:t>
                      </a:r>
                    </a:p>
                  </a:txBody>
                  <a:tcPr marL="9525" marR="9525" marT="9525" marB="0" anchor="b">
                    <a:lnL>
                      <a:noFill/>
                    </a:lnL>
                    <a:lnR>
                      <a:noFill/>
                    </a:lnR>
                    <a:lnT>
                      <a:noFill/>
                    </a:lnT>
                    <a:lnB>
                      <a:noFill/>
                    </a:lnB>
                  </a:tcPr>
                </a:tc>
              </a:tr>
              <a:tr h="367634">
                <a:tc>
                  <a:txBody>
                    <a:bodyPr/>
                    <a:lstStyle/>
                    <a:p>
                      <a:pPr algn="l" fontAlgn="b"/>
                      <a:endParaRPr lang="en-US" sz="16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dirty="0" smtClean="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367634">
                <a:tc>
                  <a:txBody>
                    <a:bodyPr/>
                    <a:lstStyle/>
                    <a:p>
                      <a:pPr algn="l" fontAlgn="b"/>
                      <a:r>
                        <a:rPr lang="en-US" sz="1600" b="1" i="0" u="none" strike="noStrike" dirty="0" smtClean="0">
                          <a:solidFill>
                            <a:srgbClr val="000000"/>
                          </a:solidFill>
                          <a:effectLst/>
                          <a:latin typeface="Calibri" panose="020F0502020204030204" pitchFamily="34" charset="0"/>
                        </a:rPr>
                        <a:t>Saturday Night Non-Tech Challenge</a:t>
                      </a:r>
                      <a:endParaRPr lang="en-US" sz="16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$100</a:t>
                      </a:r>
                    </a:p>
                  </a:txBody>
                  <a:tcPr marL="9525" marR="9525" marT="9525" marB="0" anchor="b">
                    <a:lnL>
                      <a:noFill/>
                    </a:lnL>
                    <a:lnR>
                      <a:noFill/>
                    </a:lnR>
                    <a:lnT>
                      <a:noFill/>
                    </a:lnT>
                    <a:lnB>
                      <a:noFill/>
                    </a:lnB>
                  </a:tcPr>
                </a:tc>
              </a:tr>
            </a:tbl>
          </a:graphicData>
        </a:graphic>
      </p:graphicFrame>
      <p:sp>
        <p:nvSpPr>
          <p:cNvPr id="9" name="TextBox 8"/>
          <p:cNvSpPr txBox="1"/>
          <p:nvPr/>
        </p:nvSpPr>
        <p:spPr bwMode="auto">
          <a:xfrm>
            <a:off x="0" y="5603525"/>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rtlCol="0" anchor="t" anchorCtr="0" compatLnSpc="1">
            <a:prstTxWarp prst="textNoShape">
              <a:avLst/>
            </a:prstTxWarp>
            <a:spAutoFit/>
          </a:bodyPr>
          <a:lstStyle/>
          <a:p>
            <a:pPr>
              <a:lnSpc>
                <a:spcPct val="100000"/>
              </a:lnSpc>
            </a:pPr>
            <a:r>
              <a:rPr lang="en-US" kern="0" dirty="0" smtClean="0">
                <a:solidFill>
                  <a:srgbClr val="F0598E"/>
                </a:solidFill>
              </a:rPr>
              <a:t>Everyone can keep their PYNQ-Z1 board!</a:t>
            </a:r>
          </a:p>
        </p:txBody>
      </p:sp>
    </p:spTree>
    <p:extLst>
      <p:ext uri="{BB962C8B-B14F-4D97-AF65-F5344CB8AC3E}">
        <p14:creationId xmlns:p14="http://schemas.microsoft.com/office/powerpoint/2010/main" val="739774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310244" y="1798069"/>
          <a:ext cx="8596992" cy="3845382"/>
        </p:xfrm>
        <a:graphic>
          <a:graphicData uri="http://schemas.openxmlformats.org/drawingml/2006/table">
            <a:tbl>
              <a:tblPr/>
              <a:tblGrid>
                <a:gridCol w="2170484"/>
                <a:gridCol w="1051336"/>
                <a:gridCol w="1488972"/>
                <a:gridCol w="3886200"/>
              </a:tblGrid>
              <a:tr h="254700">
                <a:tc gridSpan="4">
                  <a:txBody>
                    <a:bodyPr/>
                    <a:lstStyle/>
                    <a:p>
                      <a:pPr algn="ctr" fontAlgn="b"/>
                      <a:endParaRPr lang="en-US" sz="2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90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376996">
                <a:tc>
                  <a:txBody>
                    <a:bodyPr/>
                    <a:lstStyle/>
                    <a:p>
                      <a:pPr algn="ctr" fontAlgn="b"/>
                      <a:endParaRPr lang="en-US" sz="1000" b="1" i="0" u="sng" strike="noStrike" dirty="0">
                        <a:solidFill>
                          <a:srgbClr val="000000"/>
                        </a:solidFill>
                        <a:effectLst/>
                        <a:latin typeface="Arial" panose="020B0604020202020204" pitchFamily="34" charset="0"/>
                      </a:endParaRPr>
                    </a:p>
                  </a:txBody>
                  <a:tcPr marL="9525" marR="9525" marT="9525"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sng" strike="noStrike" dirty="0">
                          <a:solidFill>
                            <a:srgbClr val="000000"/>
                          </a:solidFill>
                          <a:effectLst/>
                          <a:latin typeface="Arial" panose="020B0604020202020204" pitchFamily="34" charset="0"/>
                        </a:rPr>
                        <a:t>Score (0-10)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sng" strike="noStrike" dirty="0">
                          <a:solidFill>
                            <a:srgbClr val="000000"/>
                          </a:solidFill>
                          <a:effectLst/>
                          <a:latin typeface="Arial" panose="020B0604020202020204" pitchFamily="34" charset="0"/>
                        </a:rPr>
                        <a:t>Criteria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smtClean="0">
                          <a:solidFill>
                            <a:srgbClr val="000000"/>
                          </a:solidFill>
                          <a:effectLst/>
                          <a:latin typeface="Arial" panose="020B0604020202020204" pitchFamily="34" charset="0"/>
                        </a:rPr>
                        <a:t>  </a:t>
                      </a:r>
                      <a:r>
                        <a:rPr lang="en-US" sz="1000" b="1" i="0" u="sng" strike="noStrike" dirty="0" smtClean="0">
                          <a:solidFill>
                            <a:srgbClr val="000000"/>
                          </a:solidFill>
                          <a:effectLst/>
                          <a:latin typeface="Arial" panose="020B0604020202020204" pitchFamily="34" charset="0"/>
                        </a:rPr>
                        <a:t>Description</a:t>
                      </a:r>
                      <a:endParaRPr lang="en-US" sz="1000" b="1" i="0" u="sng"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0243">
                <a:tc rowSpan="2">
                  <a:txBody>
                    <a:bodyPr/>
                    <a:lstStyle/>
                    <a:p>
                      <a:pPr algn="ctr" fontAlgn="ctr"/>
                      <a:r>
                        <a:rPr lang="en-US" sz="2000" b="0" i="0" u="none" strike="noStrike" dirty="0" smtClean="0">
                          <a:solidFill>
                            <a:srgbClr val="000000"/>
                          </a:solidFill>
                          <a:effectLst/>
                          <a:latin typeface="Arial" panose="020B0604020202020204" pitchFamily="34" charset="0"/>
                        </a:rPr>
                        <a:t>Idea</a:t>
                      </a:r>
                      <a:endParaRPr lang="en-US" sz="2000" b="0" i="0" u="none" strike="noStrike" dirty="0">
                        <a:solidFill>
                          <a:srgbClr val="000000"/>
                        </a:solidFill>
                        <a:effectLst/>
                        <a:latin typeface="Arial" panose="020B0604020202020204" pitchFamily="34" charset="0"/>
                      </a:endParaRPr>
                    </a:p>
                  </a:txBody>
                  <a:tcPr marL="9525"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US" sz="1400" b="0" i="0" u="none" strike="noStrike">
                          <a:solidFill>
                            <a:srgbClr val="000000"/>
                          </a:solidFill>
                          <a:effectLst/>
                          <a:latin typeface="Arial" panose="020B060402020202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US" sz="1400" b="0" i="0" u="none" strike="noStrike">
                          <a:solidFill>
                            <a:srgbClr val="000000"/>
                          </a:solidFill>
                          <a:effectLst/>
                          <a:latin typeface="Arial" panose="020B0604020202020204" pitchFamily="34" charset="0"/>
                        </a:rPr>
                        <a:t>Creativity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l" fontAlgn="ctr"/>
                      <a:r>
                        <a:rPr lang="en-US" sz="1200" b="0" i="0" u="none" strike="noStrike" dirty="0" smtClean="0">
                          <a:solidFill>
                            <a:srgbClr val="000000"/>
                          </a:solidFill>
                          <a:effectLst/>
                          <a:latin typeface="Arial" panose="020B0604020202020204" pitchFamily="34" charset="0"/>
                        </a:rPr>
                        <a:t>  How </a:t>
                      </a:r>
                      <a:r>
                        <a:rPr lang="en-US" sz="1200" b="0" i="0" u="none" strike="noStrike" dirty="0">
                          <a:solidFill>
                            <a:srgbClr val="000000"/>
                          </a:solidFill>
                          <a:effectLst/>
                          <a:latin typeface="Arial" panose="020B0604020202020204" pitchFamily="34" charset="0"/>
                        </a:rPr>
                        <a:t>creative or innovative is the idea behind the design?</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557914">
                <a:tc vMerge="1">
                  <a:txBody>
                    <a:bodyPr/>
                    <a:lstStyle/>
                    <a:p>
                      <a:endParaRPr lang="en-US"/>
                    </a:p>
                  </a:txBody>
                  <a:tcPr/>
                </a:tc>
                <a:tc>
                  <a:txBody>
                    <a:bodyPr/>
                    <a:lstStyle/>
                    <a:p>
                      <a:pPr algn="ctr" fontAlgn="ctr"/>
                      <a:r>
                        <a:rPr lang="en-US" sz="1400" b="0" i="0" u="none" strike="noStrike">
                          <a:solidFill>
                            <a:srgbClr val="000000"/>
                          </a:solidFill>
                          <a:effectLst/>
                          <a:latin typeface="Arial" panose="020B060402020202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ctr" fontAlgn="ctr"/>
                      <a:r>
                        <a:rPr lang="en-US" sz="1400" b="0" i="0" u="none" strike="noStrike">
                          <a:solidFill>
                            <a:srgbClr val="000000"/>
                          </a:solidFill>
                          <a:effectLst/>
                          <a:latin typeface="Arial" panose="020B0604020202020204" pitchFamily="34" charset="0"/>
                        </a:rPr>
                        <a:t>Viability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l" fontAlgn="ctr"/>
                      <a:r>
                        <a:rPr lang="en-US" sz="1200" b="0" i="0" u="none" strike="noStrike" dirty="0" smtClean="0">
                          <a:solidFill>
                            <a:srgbClr val="000000"/>
                          </a:solidFill>
                          <a:effectLst/>
                          <a:latin typeface="Arial" panose="020B0604020202020204" pitchFamily="34" charset="0"/>
                        </a:rPr>
                        <a:t>  How </a:t>
                      </a:r>
                      <a:r>
                        <a:rPr lang="en-US" sz="1200" b="0" i="0" u="none" strike="noStrike" dirty="0">
                          <a:solidFill>
                            <a:srgbClr val="000000"/>
                          </a:solidFill>
                          <a:effectLst/>
                          <a:latin typeface="Arial" panose="020B0604020202020204" pitchFamily="34" charset="0"/>
                        </a:rPr>
                        <a:t>relevant is the design's use case to a real problem?</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r>
              <a:tr h="473014">
                <a:tc rowSpan="2">
                  <a:txBody>
                    <a:bodyPr/>
                    <a:lstStyle/>
                    <a:p>
                      <a:pPr algn="ctr" fontAlgn="ctr"/>
                      <a:r>
                        <a:rPr lang="en-US" sz="2000" b="0" i="0" u="none" strike="noStrike">
                          <a:solidFill>
                            <a:srgbClr val="000000"/>
                          </a:solidFill>
                          <a:effectLst/>
                          <a:latin typeface="Arial" panose="020B0604020202020204" pitchFamily="34" charset="0"/>
                        </a:rPr>
                        <a:t>Open Source and Reproducible</a:t>
                      </a:r>
                    </a:p>
                  </a:txBody>
                  <a:tcPr marL="9525"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400" b="0" i="0" u="none" strike="noStrike">
                          <a:solidFill>
                            <a:srgbClr val="000000"/>
                          </a:solidFill>
                          <a:effectLst/>
                          <a:latin typeface="Arial" panose="020B060402020202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400" b="0" i="0" u="none" strike="noStrike" dirty="0">
                          <a:solidFill>
                            <a:srgbClr val="000000"/>
                          </a:solidFill>
                          <a:effectLst/>
                          <a:latin typeface="Arial" panose="020B0604020202020204" pitchFamily="34" charset="0"/>
                        </a:rPr>
                        <a:t>open-source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marL="57150" indent="-57150" algn="l" fontAlgn="ctr"/>
                      <a:r>
                        <a:rPr lang="en-US" sz="1200" b="0" i="0" u="none" strike="noStrike" dirty="0" smtClean="0">
                          <a:solidFill>
                            <a:srgbClr val="000000"/>
                          </a:solidFill>
                          <a:effectLst/>
                          <a:latin typeface="Arial" panose="020B0604020202020204" pitchFamily="34" charset="0"/>
                        </a:rPr>
                        <a:t>  Are </a:t>
                      </a:r>
                      <a:r>
                        <a:rPr lang="en-US" sz="1200" b="0" i="0" u="none" strike="noStrike" dirty="0">
                          <a:solidFill>
                            <a:srgbClr val="000000"/>
                          </a:solidFill>
                          <a:effectLst/>
                          <a:latin typeface="Arial" panose="020B0604020202020204" pitchFamily="34" charset="0"/>
                        </a:rPr>
                        <a:t>build steps provided, python packaged, and available on </a:t>
                      </a:r>
                      <a:r>
                        <a:rPr lang="en-US" sz="1200" b="0" i="0" u="none" strike="noStrike" dirty="0" err="1">
                          <a:solidFill>
                            <a:srgbClr val="000000"/>
                          </a:solidFill>
                          <a:effectLst/>
                          <a:latin typeface="Arial" panose="020B0604020202020204" pitchFamily="34" charset="0"/>
                        </a:rPr>
                        <a:t>github</a:t>
                      </a:r>
                      <a:r>
                        <a:rPr lang="en-US" sz="1200" b="0" i="0" u="none" strike="noStrike" dirty="0">
                          <a:solidFill>
                            <a:srgbClr val="000000"/>
                          </a:solidFill>
                          <a:effectLst/>
                          <a:latin typeface="Arial" panose="020B0604020202020204" pitchFamily="34" charset="0"/>
                        </a:rPr>
                        <a:t> as notebook and source code.  </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r>
              <a:tr h="582171">
                <a:tc vMerge="1">
                  <a:txBody>
                    <a:bodyPr/>
                    <a:lstStyle/>
                    <a:p>
                      <a:endParaRPr lang="en-US"/>
                    </a:p>
                  </a:txBody>
                  <a:tcPr/>
                </a:tc>
                <a:tc>
                  <a:txBody>
                    <a:bodyPr/>
                    <a:lstStyle/>
                    <a:p>
                      <a:pPr algn="ctr" fontAlgn="ctr"/>
                      <a:r>
                        <a:rPr lang="en-US" sz="1400" b="0" i="0" u="none" strike="noStrike">
                          <a:solidFill>
                            <a:srgbClr val="000000"/>
                          </a:solidFill>
                          <a:effectLst/>
                          <a:latin typeface="Arial" panose="020B060402020202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400" b="0" i="0" u="none" strike="noStrike" dirty="0">
                          <a:solidFill>
                            <a:srgbClr val="000000"/>
                          </a:solidFill>
                          <a:effectLst/>
                          <a:latin typeface="Arial" panose="020B0604020202020204" pitchFamily="34" charset="0"/>
                        </a:rPr>
                        <a:t>reproducible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marL="57150" indent="-57150" algn="l" fontAlgn="ctr"/>
                      <a:r>
                        <a:rPr lang="en-US" sz="1200" b="0" i="0" u="none" strike="noStrike" dirty="0" smtClean="0">
                          <a:solidFill>
                            <a:srgbClr val="000000"/>
                          </a:solidFill>
                          <a:effectLst/>
                          <a:latin typeface="Arial" panose="020B0604020202020204" pitchFamily="34" charset="0"/>
                        </a:rPr>
                        <a:t>  Could </a:t>
                      </a:r>
                      <a:r>
                        <a:rPr lang="en-US" sz="1200" b="0" i="0" u="none" strike="noStrike" dirty="0">
                          <a:solidFill>
                            <a:srgbClr val="000000"/>
                          </a:solidFill>
                          <a:effectLst/>
                          <a:latin typeface="Arial" panose="020B0604020202020204" pitchFamily="34" charset="0"/>
                        </a:rPr>
                        <a:t>someone reproduce this work starting from a </a:t>
                      </a:r>
                      <a:r>
                        <a:rPr lang="en-US" sz="1200" b="0" i="0" u="none" strike="noStrike" dirty="0" err="1">
                          <a:solidFill>
                            <a:srgbClr val="000000"/>
                          </a:solidFill>
                          <a:effectLst/>
                          <a:latin typeface="Arial" panose="020B0604020202020204" pitchFamily="34" charset="0"/>
                        </a:rPr>
                        <a:t>pynq</a:t>
                      </a:r>
                      <a:r>
                        <a:rPr lang="en-US" sz="1200" b="0" i="0" u="none" strike="noStrike" dirty="0">
                          <a:solidFill>
                            <a:srgbClr val="000000"/>
                          </a:solidFill>
                          <a:effectLst/>
                          <a:latin typeface="Arial" panose="020B0604020202020204" pitchFamily="34" charset="0"/>
                        </a:rPr>
                        <a:t> v2.0 image and going through their notebook</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r>
              <a:tr h="424499">
                <a:tc rowSpan="2">
                  <a:txBody>
                    <a:bodyPr/>
                    <a:lstStyle/>
                    <a:p>
                      <a:pPr algn="ctr" fontAlgn="ctr"/>
                      <a:r>
                        <a:rPr lang="en-US" sz="2000" b="0" i="0" u="none" strike="noStrike" dirty="0">
                          <a:solidFill>
                            <a:srgbClr val="000000"/>
                          </a:solidFill>
                          <a:effectLst/>
                          <a:latin typeface="Arial" panose="020B0604020202020204" pitchFamily="34" charset="0"/>
                        </a:rPr>
                        <a:t>Implementation</a:t>
                      </a:r>
                    </a:p>
                  </a:txBody>
                  <a:tcPr marL="9525" marR="9525" marT="9525" marB="0" anchor="ctr">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0C0C0"/>
                    </a:solidFill>
                  </a:tcPr>
                </a:tc>
                <a:tc>
                  <a:txBody>
                    <a:bodyPr/>
                    <a:lstStyle/>
                    <a:p>
                      <a:pPr algn="ctr" fontAlgn="ctr"/>
                      <a:r>
                        <a:rPr lang="en-US" sz="1400" b="0" i="0" u="none" strike="noStrike">
                          <a:solidFill>
                            <a:srgbClr val="000000"/>
                          </a:solidFill>
                          <a:effectLst/>
                          <a:latin typeface="Arial" panose="020B060402020202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fontAlgn="ctr"/>
                      <a:r>
                        <a:rPr lang="en-US" sz="1400" b="0" i="0" u="none" strike="noStrike">
                          <a:solidFill>
                            <a:srgbClr val="000000"/>
                          </a:solidFill>
                          <a:effectLst/>
                          <a:latin typeface="Arial" panose="020B0604020202020204" pitchFamily="34" charset="0"/>
                        </a:rPr>
                        <a:t>Feasibility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l" fontAlgn="ctr"/>
                      <a:r>
                        <a:rPr lang="en-US" sz="1200" b="0" i="0" u="none" strike="noStrike" dirty="0" smtClean="0">
                          <a:solidFill>
                            <a:srgbClr val="000000"/>
                          </a:solidFill>
                          <a:effectLst/>
                          <a:latin typeface="Arial" panose="020B0604020202020204" pitchFamily="34" charset="0"/>
                        </a:rPr>
                        <a:t>  Does </a:t>
                      </a:r>
                      <a:r>
                        <a:rPr lang="en-US" sz="1200" b="0" i="0" u="none" strike="noStrike" dirty="0">
                          <a:solidFill>
                            <a:srgbClr val="000000"/>
                          </a:solidFill>
                          <a:effectLst/>
                          <a:latin typeface="Arial" panose="020B0604020202020204" pitchFamily="34" charset="0"/>
                        </a:rPr>
                        <a:t>it actually work? </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r>
              <a:tr h="594300">
                <a:tc vMerge="1">
                  <a:txBody>
                    <a:bodyPr/>
                    <a:lstStyle/>
                    <a:p>
                      <a:endParaRPr lang="en-US"/>
                    </a:p>
                  </a:txBody>
                  <a:tcPr/>
                </a:tc>
                <a:tc>
                  <a:txBody>
                    <a:bodyPr/>
                    <a:lstStyle/>
                    <a:p>
                      <a:pPr algn="ctr" fontAlgn="ctr"/>
                      <a:r>
                        <a:rPr lang="en-US" sz="1400" b="0" i="0" u="none" strike="noStrike" dirty="0">
                          <a:solidFill>
                            <a:srgbClr val="000000"/>
                          </a:solidFill>
                          <a:effectLst/>
                          <a:latin typeface="Arial" panose="020B060402020202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0C0C0"/>
                    </a:solidFill>
                  </a:tcPr>
                </a:tc>
                <a:tc>
                  <a:txBody>
                    <a:bodyPr/>
                    <a:lstStyle/>
                    <a:p>
                      <a:pPr algn="ctr" fontAlgn="ctr"/>
                      <a:r>
                        <a:rPr lang="en-US" sz="1400" b="0" i="0" u="none" strike="noStrike" dirty="0">
                          <a:solidFill>
                            <a:srgbClr val="000000"/>
                          </a:solidFill>
                          <a:effectLst/>
                          <a:latin typeface="Arial" panose="020B0604020202020204" pitchFamily="34" charset="0"/>
                        </a:rPr>
                        <a:t>Uniqueness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0C0C0"/>
                    </a:solidFill>
                  </a:tcPr>
                </a:tc>
                <a:tc>
                  <a:txBody>
                    <a:bodyPr/>
                    <a:lstStyle/>
                    <a:p>
                      <a:pPr marL="57150" indent="-57150" algn="l" fontAlgn="ctr"/>
                      <a:r>
                        <a:rPr lang="en-US" sz="1200" b="0" i="0" u="none" strike="noStrike" dirty="0" smtClean="0">
                          <a:solidFill>
                            <a:srgbClr val="000000"/>
                          </a:solidFill>
                          <a:effectLst/>
                          <a:latin typeface="Arial" panose="020B0604020202020204" pitchFamily="34" charset="0"/>
                        </a:rPr>
                        <a:t>  How </a:t>
                      </a:r>
                      <a:r>
                        <a:rPr lang="en-US" sz="1200" b="0" i="0" u="none" strike="noStrike" dirty="0">
                          <a:solidFill>
                            <a:srgbClr val="000000"/>
                          </a:solidFill>
                          <a:effectLst/>
                          <a:latin typeface="Arial" panose="020B0604020202020204" pitchFamily="34" charset="0"/>
                        </a:rPr>
                        <a:t>well does the app leverage </a:t>
                      </a:r>
                      <a:r>
                        <a:rPr lang="en-US" sz="1200" b="0" i="0" u="none" strike="noStrike" dirty="0" smtClean="0">
                          <a:solidFill>
                            <a:srgbClr val="000000"/>
                          </a:solidFill>
                          <a:effectLst/>
                          <a:latin typeface="Arial" panose="020B0604020202020204" pitchFamily="34" charset="0"/>
                        </a:rPr>
                        <a:t>a </a:t>
                      </a:r>
                      <a:r>
                        <a:rPr lang="en-US" sz="1200" b="0" i="0" u="none" strike="noStrike" dirty="0">
                          <a:solidFill>
                            <a:srgbClr val="000000"/>
                          </a:solidFill>
                          <a:effectLst/>
                          <a:latin typeface="Arial" panose="020B0604020202020204" pitchFamily="34" charset="0"/>
                        </a:rPr>
                        <a:t>variety of different </a:t>
                      </a:r>
                      <a:r>
                        <a:rPr lang="en-US" sz="1200" b="0" i="0" u="none" strike="noStrike" dirty="0" smtClean="0">
                          <a:solidFill>
                            <a:srgbClr val="000000"/>
                          </a:solidFill>
                          <a:effectLst/>
                          <a:latin typeface="Arial" panose="020B0604020202020204" pitchFamily="34" charset="0"/>
                        </a:rPr>
                        <a:t>open-source </a:t>
                      </a:r>
                      <a:r>
                        <a:rPr lang="en-US" sz="1200" b="0" i="0" u="none" strike="noStrike" dirty="0">
                          <a:solidFill>
                            <a:srgbClr val="000000"/>
                          </a:solidFill>
                          <a:effectLst/>
                          <a:latin typeface="Arial" panose="020B0604020202020204" pitchFamily="34" charset="0"/>
                        </a:rPr>
                        <a:t>APIs and programmable logic</a:t>
                      </a:r>
                    </a:p>
                  </a:txBody>
                  <a:tcPr marL="9525" marR="9525" marT="9525" marB="0" anchor="ctr">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0C0C0"/>
                    </a:solidFill>
                  </a:tcPr>
                </a:tc>
              </a:tr>
            </a:tbl>
          </a:graphicData>
        </a:graphic>
      </p:graphicFrame>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17</a:t>
            </a:fld>
            <a:endParaRPr dirty="0">
              <a:solidFill>
                <a:srgbClr val="000000"/>
              </a:solidFill>
            </a:endParaRPr>
          </a:p>
        </p:txBody>
      </p:sp>
      <p:sp>
        <p:nvSpPr>
          <p:cNvPr id="4" name="Title 3"/>
          <p:cNvSpPr>
            <a:spLocks noGrp="1"/>
          </p:cNvSpPr>
          <p:nvPr>
            <p:ph type="title"/>
          </p:nvPr>
        </p:nvSpPr>
        <p:spPr/>
        <p:txBody>
          <a:bodyPr/>
          <a:lstStyle/>
          <a:p>
            <a:r>
              <a:rPr lang="en-US" dirty="0"/>
              <a:t>Hackathon Judging Criteria</a:t>
            </a:r>
          </a:p>
        </p:txBody>
      </p:sp>
    </p:spTree>
    <p:extLst>
      <p:ext uri="{BB962C8B-B14F-4D97-AF65-F5344CB8AC3E}">
        <p14:creationId xmlns:p14="http://schemas.microsoft.com/office/powerpoint/2010/main" val="20374764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r>
              <a:rPr lang="en-US" dirty="0" smtClean="0"/>
              <a:t>Be Respectful</a:t>
            </a:r>
          </a:p>
          <a:p>
            <a:r>
              <a:rPr lang="en-US" dirty="0" smtClean="0"/>
              <a:t>Harassment </a:t>
            </a:r>
            <a:r>
              <a:rPr lang="en-US" dirty="0"/>
              <a:t>and abuse are never </a:t>
            </a:r>
            <a:r>
              <a:rPr lang="en-US" dirty="0" smtClean="0"/>
              <a:t>tolerated</a:t>
            </a:r>
            <a:endParaRPr lang="en-US" dirty="0"/>
          </a:p>
          <a:p>
            <a:r>
              <a:rPr lang="en-US" dirty="0" smtClean="0"/>
              <a:t>Participants </a:t>
            </a:r>
            <a:r>
              <a:rPr lang="en-US" dirty="0"/>
              <a:t>asked to stop any harassing behavior are expected to comply immediately. </a:t>
            </a:r>
          </a:p>
          <a:p>
            <a:r>
              <a:rPr lang="en-US" dirty="0" smtClean="0"/>
              <a:t>If </a:t>
            </a:r>
            <a:r>
              <a:rPr lang="en-US" dirty="0"/>
              <a:t>you are being harassed, notice that someone else is being harassed, or have any other concerns, please contact Xilinx Hackathon organizers </a:t>
            </a:r>
          </a:p>
          <a:p>
            <a:pPr marL="0" indent="0">
              <a:buNone/>
            </a:pPr>
            <a:endParaRPr lang="en-US" dirty="0" smtClean="0"/>
          </a:p>
          <a:p>
            <a:pPr marL="0" indent="0">
              <a:buNone/>
            </a:pPr>
            <a:endParaRPr lang="en-US" dirty="0"/>
          </a:p>
          <a:p>
            <a:r>
              <a:rPr lang="en-US" dirty="0" smtClean="0"/>
              <a:t>Full Code of Conduct in Hackathon packets </a:t>
            </a:r>
            <a:endParaRPr lang="en-US" dirty="0"/>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18</a:t>
            </a:fld>
            <a:endParaRPr dirty="0">
              <a:solidFill>
                <a:srgbClr val="000000"/>
              </a:solidFill>
            </a:endParaRPr>
          </a:p>
        </p:txBody>
      </p:sp>
      <p:sp>
        <p:nvSpPr>
          <p:cNvPr id="4" name="Title 3"/>
          <p:cNvSpPr>
            <a:spLocks noGrp="1"/>
          </p:cNvSpPr>
          <p:nvPr>
            <p:ph type="title"/>
          </p:nvPr>
        </p:nvSpPr>
        <p:spPr/>
        <p:txBody>
          <a:bodyPr/>
          <a:lstStyle/>
          <a:p>
            <a:r>
              <a:rPr lang="en-US" dirty="0" smtClean="0"/>
              <a:t>Code of Conduct</a:t>
            </a:r>
            <a:endParaRPr lang="en-US" dirty="0"/>
          </a:p>
        </p:txBody>
      </p:sp>
    </p:spTree>
    <p:extLst>
      <p:ext uri="{BB962C8B-B14F-4D97-AF65-F5344CB8AC3E}">
        <p14:creationId xmlns:p14="http://schemas.microsoft.com/office/powerpoint/2010/main" val="717454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WiFi</a:t>
            </a:r>
          </a:p>
          <a:p>
            <a:pPr lvl="1"/>
            <a:r>
              <a:rPr lang="en-US" dirty="0" smtClean="0"/>
              <a:t>Network	securebrd</a:t>
            </a:r>
          </a:p>
          <a:p>
            <a:pPr lvl="1"/>
            <a:r>
              <a:rPr lang="en-US" dirty="0" smtClean="0"/>
              <a:t>Password	hackathon2017</a:t>
            </a:r>
          </a:p>
          <a:p>
            <a:endParaRPr lang="en-US" dirty="0" smtClean="0"/>
          </a:p>
          <a:p>
            <a:r>
              <a:rPr lang="en-US" dirty="0" smtClean="0"/>
              <a:t>Ethernet</a:t>
            </a:r>
          </a:p>
          <a:p>
            <a:pPr lvl="1"/>
            <a:r>
              <a:rPr lang="en-US" dirty="0"/>
              <a:t>No wall-plate </a:t>
            </a:r>
            <a:r>
              <a:rPr lang="en-US" dirty="0" smtClean="0"/>
              <a:t>connections</a:t>
            </a:r>
          </a:p>
          <a:p>
            <a:pPr lvl="1"/>
            <a:r>
              <a:rPr lang="en-US" dirty="0" smtClean="0"/>
              <a:t>Bridge network from laptop to PYNQ-Z1</a:t>
            </a:r>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19</a:t>
            </a:fld>
            <a:endParaRPr dirty="0">
              <a:solidFill>
                <a:srgbClr val="000000"/>
              </a:solidFill>
            </a:endParaRPr>
          </a:p>
        </p:txBody>
      </p:sp>
      <p:sp>
        <p:nvSpPr>
          <p:cNvPr id="4" name="Title 3"/>
          <p:cNvSpPr>
            <a:spLocks noGrp="1"/>
          </p:cNvSpPr>
          <p:nvPr>
            <p:ph type="title"/>
          </p:nvPr>
        </p:nvSpPr>
        <p:spPr/>
        <p:txBody>
          <a:bodyPr/>
          <a:lstStyle/>
          <a:p>
            <a:r>
              <a:rPr lang="en-US" dirty="0" smtClean="0"/>
              <a:t>WiFi &amp; Internet Access</a:t>
            </a:r>
            <a:endParaRPr lang="en-US" dirty="0"/>
          </a:p>
        </p:txBody>
      </p:sp>
    </p:spTree>
    <p:extLst>
      <p:ext uri="{BB962C8B-B14F-4D97-AF65-F5344CB8AC3E}">
        <p14:creationId xmlns:p14="http://schemas.microsoft.com/office/powerpoint/2010/main" val="22750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r>
              <a:rPr lang="en-US" smtClean="0"/>
              <a:t>Page </a:t>
            </a:r>
            <a:fld id="{060BD193-E118-4B16-863C-C8C12C675E3E}" type="slidenum">
              <a:rPr lang="en-US" smtClean="0"/>
              <a:pPr/>
              <a:t>2</a:t>
            </a:fld>
            <a:endParaRPr lang="en-US" dirty="0"/>
          </a:p>
        </p:txBody>
      </p:sp>
      <p:sp>
        <p:nvSpPr>
          <p:cNvPr id="4" name="Title 3"/>
          <p:cNvSpPr>
            <a:spLocks noGrp="1"/>
          </p:cNvSpPr>
          <p:nvPr>
            <p:ph type="title"/>
          </p:nvPr>
        </p:nvSpPr>
        <p:spPr/>
        <p:txBody>
          <a:bodyPr/>
          <a:lstStyle/>
          <a:p>
            <a:r>
              <a:rPr lang="en-US" dirty="0" smtClean="0"/>
              <a:t>CPU Architectures not Scaling with Workloads</a:t>
            </a:r>
            <a:br>
              <a:rPr lang="en-US" dirty="0" smtClean="0"/>
            </a:br>
            <a:r>
              <a:rPr lang="en-US" sz="1800" dirty="0"/>
              <a:t>Continued scaling requires accelerated computing, from Edge to Cloud</a:t>
            </a:r>
          </a:p>
        </p:txBody>
      </p:sp>
      <p:grpSp>
        <p:nvGrpSpPr>
          <p:cNvPr id="6" name="Group 5"/>
          <p:cNvGrpSpPr/>
          <p:nvPr/>
        </p:nvGrpSpPr>
        <p:grpSpPr>
          <a:xfrm>
            <a:off x="5520013" y="2217112"/>
            <a:ext cx="3281087" cy="2754938"/>
            <a:chOff x="7169390" y="1752600"/>
            <a:chExt cx="4437810" cy="3673250"/>
          </a:xfrm>
        </p:grpSpPr>
        <p:sp>
          <p:nvSpPr>
            <p:cNvPr id="11" name="Content Placeholder 1"/>
            <p:cNvSpPr txBox="1">
              <a:spLocks/>
            </p:cNvSpPr>
            <p:nvPr/>
          </p:nvSpPr>
          <p:spPr>
            <a:xfrm>
              <a:off x="7169390" y="4160725"/>
              <a:ext cx="4437810" cy="1265125"/>
            </a:xfrm>
            <a:prstGeom prst="rect">
              <a:avLst/>
            </a:prstGeom>
          </p:spPr>
          <p:txBody>
            <a:bodyPr/>
            <a:lstStyle>
              <a:lvl1pPr marL="290513" indent="-290513" algn="l" rtl="0" eaLnBrk="0" fontAlgn="base" hangingPunct="0">
                <a:lnSpc>
                  <a:spcPct val="110000"/>
                </a:lnSpc>
                <a:spcBef>
                  <a:spcPts val="800"/>
                </a:spcBef>
                <a:spcAft>
                  <a:spcPct val="0"/>
                </a:spcAft>
                <a:buClr>
                  <a:schemeClr val="tx2"/>
                </a:buClr>
                <a:buSzPct val="88000"/>
                <a:buFont typeface="Wingdings" pitchFamily="2" charset="2"/>
                <a:buBlip>
                  <a:blip r:embed="rId3"/>
                </a:buBlip>
                <a:defRPr lang="en-US" sz="2400" b="0" dirty="0" smtClean="0">
                  <a:solidFill>
                    <a:schemeClr val="accent4"/>
                  </a:solidFill>
                  <a:latin typeface="+mn-lt"/>
                  <a:ea typeface="+mn-ea"/>
                  <a:cs typeface="+mn-cs"/>
                </a:defRPr>
              </a:lvl1pPr>
              <a:lvl2pPr marL="463550" indent="-174625" algn="l" rtl="0" eaLnBrk="1" fontAlgn="base" hangingPunct="1">
                <a:lnSpc>
                  <a:spcPct val="110000"/>
                </a:lnSpc>
                <a:spcBef>
                  <a:spcPct val="20000"/>
                </a:spcBef>
                <a:spcAft>
                  <a:spcPct val="0"/>
                </a:spcAft>
                <a:buClr>
                  <a:schemeClr val="tx1"/>
                </a:buClr>
                <a:buChar char="–"/>
                <a:defRPr lang="en-US" sz="1800" b="0">
                  <a:solidFill>
                    <a:schemeClr val="tx1"/>
                  </a:solidFill>
                  <a:latin typeface="+mn-lt"/>
                  <a:ea typeface="+mn-ea"/>
                  <a:cs typeface="+mn-cs"/>
                </a:defRPr>
              </a:lvl2pPr>
              <a:lvl3pPr marL="682625" indent="-173038" algn="l" rtl="0" eaLnBrk="1" fontAlgn="base" hangingPunct="1">
                <a:lnSpc>
                  <a:spcPct val="110000"/>
                </a:lnSpc>
                <a:spcBef>
                  <a:spcPct val="20000"/>
                </a:spcBef>
                <a:spcAft>
                  <a:spcPct val="0"/>
                </a:spcAft>
                <a:buClr>
                  <a:schemeClr val="tx1"/>
                </a:buClr>
                <a:buChar char="•"/>
                <a:defRPr lang="en-US" sz="1600" b="0">
                  <a:solidFill>
                    <a:schemeClr val="tx1"/>
                  </a:solidFill>
                  <a:latin typeface="+mn-lt"/>
                  <a:ea typeface="+mn-ea"/>
                  <a:cs typeface="+mn-cs"/>
                </a:defRPr>
              </a:lvl3pPr>
              <a:lvl4pPr marL="914400" indent="-173038" algn="l" rtl="0" eaLnBrk="1" fontAlgn="base" hangingPunct="1">
                <a:lnSpc>
                  <a:spcPct val="110000"/>
                </a:lnSpc>
                <a:spcBef>
                  <a:spcPct val="20000"/>
                </a:spcBef>
                <a:spcAft>
                  <a:spcPct val="0"/>
                </a:spcAft>
                <a:buClr>
                  <a:schemeClr val="tx1"/>
                </a:buClr>
                <a:buFont typeface="Arial" pitchFamily="34" charset="0"/>
                <a:buChar char="–"/>
                <a:defRPr lang="en-US" sz="1400" b="0">
                  <a:solidFill>
                    <a:schemeClr val="tx1"/>
                  </a:solidFill>
                  <a:latin typeface="+mn-lt"/>
                  <a:ea typeface="+mn-ea"/>
                  <a:cs typeface="+mn-cs"/>
                </a:defRPr>
              </a:lvl4pPr>
              <a:lvl5pPr marL="1319213" indent="-347663" algn="l" rtl="0" eaLnBrk="1" fontAlgn="base" hangingPunct="1">
                <a:lnSpc>
                  <a:spcPct val="110000"/>
                </a:lnSpc>
                <a:spcBef>
                  <a:spcPct val="20000"/>
                </a:spcBef>
                <a:spcAft>
                  <a:spcPct val="0"/>
                </a:spcAft>
                <a:buClr>
                  <a:schemeClr val="tx1"/>
                </a:buClr>
                <a:buChar char="»"/>
                <a:defRPr lang="en-US" sz="1600" b="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pPr algn="just"/>
              <a:r>
                <a:rPr lang="en-US" sz="1800" dirty="0"/>
                <a:t>Workloads require higher </a:t>
              </a:r>
              <a:r>
                <a:rPr lang="en-US" sz="1800" dirty="0" smtClean="0"/>
                <a:t>performance, lower </a:t>
              </a:r>
              <a:r>
                <a:rPr lang="en-US" sz="1800" dirty="0"/>
                <a:t>latency</a:t>
              </a:r>
            </a:p>
            <a:p>
              <a:pPr lvl="1" algn="just"/>
              <a:r>
                <a:rPr lang="en-US" sz="1350" u="sng" dirty="0"/>
                <a:t>Cloud</a:t>
              </a:r>
              <a:r>
                <a:rPr lang="en-US" sz="1350" dirty="0"/>
                <a:t>: video, big data, AI…</a:t>
              </a:r>
            </a:p>
            <a:p>
              <a:pPr lvl="1" algn="just"/>
              <a:r>
                <a:rPr lang="en-US" sz="1350" u="sng" dirty="0"/>
                <a:t>Edge</a:t>
              </a:r>
              <a:r>
                <a:rPr lang="en-US" sz="1350" dirty="0"/>
                <a:t>: auto, surveillance, AI…</a:t>
              </a:r>
            </a:p>
          </p:txBody>
        </p:sp>
        <p:grpSp>
          <p:nvGrpSpPr>
            <p:cNvPr id="25" name="Group 24"/>
            <p:cNvGrpSpPr/>
            <p:nvPr/>
          </p:nvGrpSpPr>
          <p:grpSpPr>
            <a:xfrm>
              <a:off x="7392096" y="1752600"/>
              <a:ext cx="3979859" cy="2187568"/>
              <a:chOff x="7493708" y="1676400"/>
              <a:chExt cx="3979859" cy="2187568"/>
            </a:xfrm>
          </p:grpSpPr>
          <p:pic>
            <p:nvPicPr>
              <p:cNvPr id="1027" name="Picture 3" descr="C:\Users\Steve\AppData\Local\Microsoft\Windows\Temporary Internet Files\Content.IE5\VO6T7U90\taux-de-conversion-Beampulse-2-300x225[1].jpg"/>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93708" y="1676400"/>
                <a:ext cx="3979859" cy="21875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rot="19952031">
                <a:off x="8351024" y="2599741"/>
                <a:ext cx="1411969" cy="210750"/>
              </a:xfrm>
              <a:prstGeom prst="rect">
                <a:avLst/>
              </a:prstGeom>
            </p:spPr>
            <p:txBody>
              <a:bodyPr wrap="none">
                <a:prstTxWarp prst="textChevronInverted">
                  <a:avLst>
                    <a:gd name="adj" fmla="val 75494"/>
                  </a:avLst>
                </a:prstTxWarp>
                <a:spAutoFit/>
              </a:bodyPr>
              <a:lstStyle/>
              <a:p>
                <a:r>
                  <a:rPr lang="en-US" sz="675" kern="0" dirty="0">
                    <a:solidFill>
                      <a:schemeClr val="accent1"/>
                    </a:solidFill>
                  </a:rPr>
                  <a:t>Workload</a:t>
                </a:r>
                <a:endParaRPr lang="en-US" sz="750" dirty="0">
                  <a:solidFill>
                    <a:schemeClr val="accent1"/>
                  </a:solidFill>
                </a:endParaRPr>
              </a:p>
            </p:txBody>
          </p:sp>
        </p:grpSp>
      </p:grpSp>
      <p:grpSp>
        <p:nvGrpSpPr>
          <p:cNvPr id="22" name="Group 21"/>
          <p:cNvGrpSpPr/>
          <p:nvPr/>
        </p:nvGrpSpPr>
        <p:grpSpPr>
          <a:xfrm>
            <a:off x="571204" y="2791552"/>
            <a:ext cx="4491312" cy="2463307"/>
            <a:chOff x="267385" y="2887790"/>
            <a:chExt cx="6532884" cy="3284409"/>
          </a:xfrm>
        </p:grpSpPr>
        <p:pic>
          <p:nvPicPr>
            <p:cNvPr id="21" name="Picture 20"/>
            <p:cNvPicPr>
              <a:picLocks noChangeAspect="1"/>
            </p:cNvPicPr>
            <p:nvPr/>
          </p:nvPicPr>
          <p:blipFill>
            <a:blip r:embed="rId5"/>
            <a:stretch>
              <a:fillRect/>
            </a:stretch>
          </p:blipFill>
          <p:spPr>
            <a:xfrm>
              <a:off x="267385" y="2887790"/>
              <a:ext cx="6532884" cy="3284409"/>
            </a:xfrm>
            <a:prstGeom prst="rect">
              <a:avLst/>
            </a:prstGeom>
            <a:effectLst>
              <a:outerShdw blurRad="50800" dist="38100" dir="2700000" algn="tl" rotWithShape="0">
                <a:prstClr val="black">
                  <a:alpha val="40000"/>
                </a:prstClr>
              </a:outerShdw>
            </a:effectLst>
          </p:spPr>
        </p:pic>
        <p:sp>
          <p:nvSpPr>
            <p:cNvPr id="26" name="Rectangle 25"/>
            <p:cNvSpPr/>
            <p:nvPr/>
          </p:nvSpPr>
          <p:spPr>
            <a:xfrm>
              <a:off x="1400227" y="5895200"/>
              <a:ext cx="4267200" cy="276999"/>
            </a:xfrm>
            <a:prstGeom prst="rect">
              <a:avLst/>
            </a:prstGeom>
          </p:spPr>
          <p:txBody>
            <a:bodyPr wrap="square">
              <a:spAutoFit/>
            </a:bodyPr>
            <a:lstStyle/>
            <a:p>
              <a:r>
                <a:rPr lang="en-US" sz="375" i="1" dirty="0">
                  <a:solidFill>
                    <a:schemeClr val="bg1">
                      <a:lumMod val="65000"/>
                    </a:schemeClr>
                  </a:solidFill>
                </a:rPr>
                <a:t>Andrew Danowitz, Kyle Kelley, James Mao, John P. Stevenson, Mark Horowitz </a:t>
              </a:r>
              <a:br>
                <a:rPr lang="en-US" sz="375" i="1" dirty="0">
                  <a:solidFill>
                    <a:schemeClr val="bg1">
                      <a:lumMod val="65000"/>
                    </a:schemeClr>
                  </a:solidFill>
                </a:rPr>
              </a:br>
              <a:r>
                <a:rPr lang="en-US" sz="375" i="1" dirty="0">
                  <a:solidFill>
                    <a:schemeClr val="bg1">
                      <a:lumMod val="65000"/>
                    </a:schemeClr>
                  </a:solidFill>
                </a:rPr>
                <a:t>Communications of the ACM, Vol. 55 No. 4</a:t>
              </a:r>
            </a:p>
          </p:txBody>
        </p:sp>
      </p:grpSp>
      <p:sp>
        <p:nvSpPr>
          <p:cNvPr id="2" name="Content Placeholder 1"/>
          <p:cNvSpPr>
            <a:spLocks noGrp="1"/>
          </p:cNvSpPr>
          <p:nvPr>
            <p:ph idx="1"/>
          </p:nvPr>
        </p:nvSpPr>
        <p:spPr>
          <a:xfrm>
            <a:off x="304800" y="1559545"/>
            <a:ext cx="5848351" cy="890588"/>
          </a:xfrm>
        </p:spPr>
        <p:txBody>
          <a:bodyPr/>
          <a:lstStyle/>
          <a:p>
            <a:r>
              <a:rPr lang="en-US" dirty="0" smtClean="0"/>
              <a:t>Processor frequency scaling ended in 2007</a:t>
            </a:r>
          </a:p>
          <a:p>
            <a:r>
              <a:rPr lang="en-US" dirty="0" smtClean="0"/>
              <a:t>Multicore architecture scaling has flattened</a:t>
            </a:r>
          </a:p>
        </p:txBody>
      </p:sp>
    </p:spTree>
    <p:extLst>
      <p:ext uri="{BB962C8B-B14F-4D97-AF65-F5344CB8AC3E}">
        <p14:creationId xmlns:p14="http://schemas.microsoft.com/office/powerpoint/2010/main" val="35213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GitHub</a:t>
            </a:r>
            <a:endParaRPr lang="en-US" dirty="0" smtClean="0"/>
          </a:p>
          <a:p>
            <a:pPr marL="288925" lvl="1" indent="0">
              <a:buNone/>
            </a:pPr>
            <a:r>
              <a:rPr lang="en-US" dirty="0" smtClean="0"/>
              <a:t>PYNQ Repositories</a:t>
            </a:r>
          </a:p>
          <a:p>
            <a:pPr lvl="1"/>
            <a:r>
              <a:rPr lang="en-US" dirty="0" smtClean="0">
                <a:hlinkClick r:id="rId2"/>
              </a:rPr>
              <a:t>http://github.com/xilinx/PYNQ</a:t>
            </a:r>
            <a:r>
              <a:rPr lang="en-US" dirty="0" smtClean="0"/>
              <a:t> </a:t>
            </a:r>
          </a:p>
          <a:p>
            <a:pPr lvl="1"/>
            <a:r>
              <a:rPr lang="en-US" dirty="0">
                <a:hlinkClick r:id="rId3"/>
              </a:rPr>
              <a:t>https://</a:t>
            </a:r>
            <a:r>
              <a:rPr lang="en-US" dirty="0" smtClean="0">
                <a:hlinkClick r:id="rId3"/>
              </a:rPr>
              <a:t>github.com/drichmond/PYNQ-Hackathon-2017</a:t>
            </a:r>
            <a:r>
              <a:rPr lang="en-US" dirty="0" smtClean="0"/>
              <a:t> </a:t>
            </a:r>
          </a:p>
          <a:p>
            <a:r>
              <a:rPr lang="en-US" dirty="0" smtClean="0"/>
              <a:t>Slack</a:t>
            </a:r>
          </a:p>
          <a:p>
            <a:pPr lvl="1"/>
            <a:endParaRPr lang="en-US" dirty="0"/>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20</a:t>
            </a:fld>
            <a:endParaRPr dirty="0">
              <a:solidFill>
                <a:srgbClr val="000000"/>
              </a:solidFill>
            </a:endParaRPr>
          </a:p>
        </p:txBody>
      </p:sp>
      <p:sp>
        <p:nvSpPr>
          <p:cNvPr id="4" name="Title 3"/>
          <p:cNvSpPr>
            <a:spLocks noGrp="1"/>
          </p:cNvSpPr>
          <p:nvPr>
            <p:ph type="title"/>
          </p:nvPr>
        </p:nvSpPr>
        <p:spPr/>
        <p:txBody>
          <a:bodyPr/>
          <a:lstStyle/>
          <a:p>
            <a:r>
              <a:rPr lang="en-US" dirty="0" smtClean="0"/>
              <a:t>Collaboration</a:t>
            </a:r>
            <a:endParaRPr lang="en-US" dirty="0"/>
          </a:p>
        </p:txBody>
      </p:sp>
      <p:pic>
        <p:nvPicPr>
          <p:cNvPr id="5" name="Picture 4"/>
          <p:cNvPicPr>
            <a:picLocks noChangeAspect="1"/>
          </p:cNvPicPr>
          <p:nvPr/>
        </p:nvPicPr>
        <p:blipFill>
          <a:blip r:embed="rId4"/>
          <a:stretch>
            <a:fillRect/>
          </a:stretch>
        </p:blipFill>
        <p:spPr>
          <a:xfrm>
            <a:off x="2580243" y="3461318"/>
            <a:ext cx="3983513" cy="2987635"/>
          </a:xfrm>
          <a:prstGeom prst="rect">
            <a:avLst/>
          </a:prstGeom>
        </p:spPr>
      </p:pic>
    </p:spTree>
    <p:extLst>
      <p:ext uri="{BB962C8B-B14F-4D97-AF65-F5344CB8AC3E}">
        <p14:creationId xmlns:p14="http://schemas.microsoft.com/office/powerpoint/2010/main" val="27496931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21</a:t>
            </a:fld>
            <a:endParaRPr dirty="0">
              <a:solidFill>
                <a:srgbClr val="000000"/>
              </a:solidFill>
            </a:endParaRPr>
          </a:p>
        </p:txBody>
      </p:sp>
      <p:sp>
        <p:nvSpPr>
          <p:cNvPr id="4" name="TextBox 3"/>
          <p:cNvSpPr txBox="1"/>
          <p:nvPr/>
        </p:nvSpPr>
        <p:spPr bwMode="auto">
          <a:xfrm>
            <a:off x="876300" y="2548467"/>
            <a:ext cx="304185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3600" kern="0" dirty="0" smtClean="0">
                <a:solidFill>
                  <a:schemeClr val="tx1">
                    <a:lumMod val="75000"/>
                    <a:lumOff val="25000"/>
                  </a:schemeClr>
                </a:solidFill>
              </a:rPr>
              <a:t>Welcome and </a:t>
            </a:r>
          </a:p>
          <a:p>
            <a:pPr>
              <a:lnSpc>
                <a:spcPct val="100000"/>
              </a:lnSpc>
            </a:pPr>
            <a:r>
              <a:rPr lang="en-US" sz="3600" kern="0" dirty="0" smtClean="0">
                <a:solidFill>
                  <a:schemeClr val="tx1">
                    <a:lumMod val="75000"/>
                    <a:lumOff val="25000"/>
                  </a:schemeClr>
                </a:solidFill>
              </a:rPr>
              <a:t>Orientation</a:t>
            </a:r>
          </a:p>
        </p:txBody>
      </p:sp>
      <p:sp>
        <p:nvSpPr>
          <p:cNvPr id="5" name="TextBox 4"/>
          <p:cNvSpPr txBox="1"/>
          <p:nvPr/>
        </p:nvSpPr>
        <p:spPr>
          <a:xfrm>
            <a:off x="4593371" y="1146820"/>
            <a:ext cx="4550629" cy="4278094"/>
          </a:xfrm>
          <a:prstGeom prst="rect">
            <a:avLst/>
          </a:prstGeom>
          <a:noFill/>
        </p:spPr>
        <p:txBody>
          <a:bodyPr wrap="square" rtlCol="0">
            <a:spAutoFit/>
          </a:bodyPr>
          <a:lstStyle/>
          <a:p>
            <a:pPr marL="342900" indent="-342900" algn="l">
              <a:lnSpc>
                <a:spcPct val="100000"/>
              </a:lnSpc>
              <a:spcBef>
                <a:spcPts val="0"/>
              </a:spcBef>
              <a:buFont typeface="Arial" panose="020B0604020202020204" pitchFamily="34" charset="0"/>
              <a:buChar char="•"/>
            </a:pPr>
            <a:endParaRPr lang="en-US" sz="2400" dirty="0" smtClean="0">
              <a:latin typeface="Calibri" panose="020F0502020204030204" pitchFamily="34" charset="0"/>
            </a:endParaRPr>
          </a:p>
          <a:p>
            <a:pPr algn="l">
              <a:lnSpc>
                <a:spcPct val="100000"/>
              </a:lnSpc>
              <a:spcBef>
                <a:spcPts val="0"/>
              </a:spcBef>
            </a:pPr>
            <a:endParaRPr lang="en-US" sz="2400" dirty="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latin typeface="Calibri" panose="020F0502020204030204" pitchFamily="34" charset="0"/>
              </a:rPr>
              <a:t>Logistics</a:t>
            </a:r>
          </a:p>
          <a:p>
            <a:pPr algn="l">
              <a:spcBef>
                <a:spcPts val="0"/>
              </a:spcBef>
            </a:pPr>
            <a:endParaRPr lang="en-US" sz="2400" dirty="0">
              <a:latin typeface="Calibri" panose="020F0502020204030204" pitchFamily="34" charset="0"/>
            </a:endParaRPr>
          </a:p>
          <a:p>
            <a:pPr marL="342900" indent="-342900" algn="l">
              <a:lnSpc>
                <a:spcPct val="100000"/>
              </a:lnSpc>
              <a:spcBef>
                <a:spcPts val="0"/>
              </a:spcBef>
              <a:buFont typeface="Arial" panose="020B0604020202020204" pitchFamily="34" charset="0"/>
              <a:buChar char="•"/>
            </a:pPr>
            <a:r>
              <a:rPr lang="en-US" sz="2400" dirty="0" smtClean="0">
                <a:solidFill>
                  <a:schemeClr val="accent2">
                    <a:lumMod val="60000"/>
                    <a:lumOff val="40000"/>
                  </a:schemeClr>
                </a:solidFill>
                <a:latin typeface="Calibri" panose="020F0502020204030204" pitchFamily="34" charset="0"/>
              </a:rPr>
              <a:t>Hackathon Theme &amp; Goals</a:t>
            </a:r>
            <a:endParaRPr lang="en-US" sz="2400" dirty="0">
              <a:solidFill>
                <a:schemeClr val="accent2">
                  <a:lumMod val="60000"/>
                  <a:lumOff val="40000"/>
                </a:schemeClr>
              </a:solidFill>
              <a:latin typeface="Calibri" panose="020F0502020204030204" pitchFamily="34" charset="0"/>
            </a:endParaRPr>
          </a:p>
          <a:p>
            <a:pPr marL="342900" indent="-342900" algn="l">
              <a:spcBef>
                <a:spcPts val="0"/>
              </a:spcBef>
              <a:buFont typeface="Arial" panose="020B0604020202020204" pitchFamily="34" charset="0"/>
              <a:buChar char="•"/>
            </a:pPr>
            <a:endParaRPr lang="en-US" sz="2400" dirty="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latin typeface="Calibri" panose="020F0502020204030204" pitchFamily="34" charset="0"/>
              </a:rPr>
              <a:t>Community Projects</a:t>
            </a:r>
          </a:p>
          <a:p>
            <a:pPr algn="l">
              <a:spcBef>
                <a:spcPts val="0"/>
              </a:spcBef>
            </a:pPr>
            <a:endParaRPr lang="en-US" sz="2400" dirty="0" smtClean="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latin typeface="Calibri" panose="020F0502020204030204" pitchFamily="34" charset="0"/>
              </a:rPr>
              <a:t>Head back up to Retreat!</a:t>
            </a:r>
            <a:endParaRPr lang="en-US" sz="1600" dirty="0" smtClean="0">
              <a:latin typeface="Calibri" panose="020F0502020204030204" pitchFamily="34" charset="0"/>
            </a:endParaRPr>
          </a:p>
          <a:p>
            <a:pPr marL="342900" indent="-342900" algn="l">
              <a:spcBef>
                <a:spcPts val="0"/>
              </a:spcBef>
              <a:buFont typeface="Arial" panose="020B0604020202020204" pitchFamily="34" charset="0"/>
              <a:buChar char="•"/>
            </a:pPr>
            <a:endParaRPr lang="en-US" sz="1600" dirty="0">
              <a:latin typeface="Calibri" panose="020F0502020204030204" pitchFamily="34" charset="0"/>
            </a:endParaRPr>
          </a:p>
          <a:p>
            <a:pPr marL="342900" indent="-342900" algn="l">
              <a:spcBef>
                <a:spcPts val="0"/>
              </a:spcBef>
              <a:buFont typeface="Arial" panose="020B0604020202020204" pitchFamily="34" charset="0"/>
              <a:buChar char="•"/>
            </a:pPr>
            <a:endParaRPr lang="en-US" sz="1600" dirty="0">
              <a:latin typeface="Calibri" panose="020F0502020204030204" pitchFamily="34" charset="0"/>
            </a:endParaRPr>
          </a:p>
          <a:p>
            <a:pPr marL="342900" indent="-342900" algn="l">
              <a:spcBef>
                <a:spcPts val="0"/>
              </a:spcBef>
              <a:buFont typeface="Arial" panose="020B0604020202020204" pitchFamily="34" charset="0"/>
              <a:buChar char="•"/>
            </a:pPr>
            <a:endParaRPr lang="en-US" sz="2400" dirty="0" smtClean="0">
              <a:latin typeface="Calibri" panose="020F0502020204030204" pitchFamily="34" charset="0"/>
            </a:endParaRPr>
          </a:p>
        </p:txBody>
      </p:sp>
      <p:pic>
        <p:nvPicPr>
          <p:cNvPr id="6" name="Picture 5"/>
          <p:cNvPicPr>
            <a:picLocks noChangeAspect="1"/>
          </p:cNvPicPr>
          <p:nvPr/>
        </p:nvPicPr>
        <p:blipFill>
          <a:blip r:embed="rId3"/>
          <a:stretch>
            <a:fillRect/>
          </a:stretch>
        </p:blipFill>
        <p:spPr>
          <a:xfrm>
            <a:off x="457200" y="5364807"/>
            <a:ext cx="3943350" cy="667938"/>
          </a:xfrm>
          <a:prstGeom prst="rect">
            <a:avLst/>
          </a:prstGeom>
        </p:spPr>
      </p:pic>
    </p:spTree>
    <p:extLst>
      <p:ext uri="{BB962C8B-B14F-4D97-AF65-F5344CB8AC3E}">
        <p14:creationId xmlns:p14="http://schemas.microsoft.com/office/powerpoint/2010/main" val="41331985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508798" y="1531533"/>
            <a:ext cx="4372012" cy="4268337"/>
          </a:xfrm>
        </p:spPr>
        <p:txBody>
          <a:bodyPr/>
          <a:lstStyle/>
          <a:p>
            <a:pPr marL="0" indent="0">
              <a:buNone/>
            </a:pPr>
            <a:endParaRPr lang="en-US" sz="2000" dirty="0" smtClean="0"/>
          </a:p>
          <a:p>
            <a:pPr marL="0" indent="0">
              <a:buNone/>
            </a:pPr>
            <a:r>
              <a:rPr lang="en-US" sz="2000" dirty="0" smtClean="0"/>
              <a:t>Build something cool </a:t>
            </a:r>
          </a:p>
          <a:p>
            <a:endParaRPr lang="en-US" sz="2000" dirty="0" smtClean="0"/>
          </a:p>
          <a:p>
            <a:pPr marL="0" indent="0">
              <a:buNone/>
            </a:pPr>
            <a:endParaRPr lang="en-US" sz="2000" dirty="0" smtClean="0"/>
          </a:p>
          <a:p>
            <a:pPr marL="0" indent="0">
              <a:buNone/>
            </a:pPr>
            <a:r>
              <a:rPr lang="en-US" sz="2000" dirty="0" smtClean="0"/>
              <a:t>Contribute to </a:t>
            </a:r>
            <a:r>
              <a:rPr lang="en-US" sz="2000" dirty="0"/>
              <a:t>Open </a:t>
            </a:r>
            <a:r>
              <a:rPr lang="en-US" sz="2000" dirty="0" smtClean="0"/>
              <a:t>Source</a:t>
            </a:r>
          </a:p>
          <a:p>
            <a:endParaRPr lang="en-US" sz="2000" dirty="0" smtClean="0"/>
          </a:p>
          <a:p>
            <a:endParaRPr lang="en-US" sz="2000" dirty="0" smtClean="0"/>
          </a:p>
          <a:p>
            <a:pPr marL="0" indent="0">
              <a:buNone/>
            </a:pPr>
            <a:r>
              <a:rPr lang="en-US" sz="2000" dirty="0" smtClean="0"/>
              <a:t>Contribute Reproducible Results</a:t>
            </a:r>
          </a:p>
          <a:p>
            <a:endParaRPr lang="en-US" sz="2000" dirty="0" smtClean="0"/>
          </a:p>
        </p:txBody>
      </p:sp>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22</a:t>
            </a:fld>
            <a:endParaRPr dirty="0">
              <a:solidFill>
                <a:srgbClr val="000000"/>
              </a:solidFill>
            </a:endParaRPr>
          </a:p>
        </p:txBody>
      </p:sp>
      <p:sp>
        <p:nvSpPr>
          <p:cNvPr id="3" name="Title 2"/>
          <p:cNvSpPr>
            <a:spLocks noGrp="1"/>
          </p:cNvSpPr>
          <p:nvPr>
            <p:ph type="title"/>
          </p:nvPr>
        </p:nvSpPr>
        <p:spPr/>
        <p:txBody>
          <a:bodyPr/>
          <a:lstStyle/>
          <a:p>
            <a:r>
              <a:rPr lang="en-US" dirty="0" smtClean="0"/>
              <a:t>Hackathon Themes</a:t>
            </a:r>
            <a:endParaRPr lang="en-US" dirty="0"/>
          </a:p>
        </p:txBody>
      </p:sp>
      <p:pic>
        <p:nvPicPr>
          <p:cNvPr id="1026" name="Picture 2" descr="Image result for jupy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238" y="4289428"/>
            <a:ext cx="1521502" cy="15215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0" y="2918165"/>
            <a:ext cx="3359978" cy="1238366"/>
          </a:xfrm>
          <a:prstGeom prst="rect">
            <a:avLst/>
          </a:prstGeom>
        </p:spPr>
      </p:pic>
      <p:pic>
        <p:nvPicPr>
          <p:cNvPr id="10" name="Picture 2" descr="PYNQ-Oblique-new silk-1500_zynq_600"/>
          <p:cNvPicPr>
            <a:picLocks noChangeAspect="1" noChangeArrowheads="1"/>
          </p:cNvPicPr>
          <p:nvPr/>
        </p:nvPicPr>
        <p:blipFill rotWithShape="1">
          <a:blip r:embed="rId4">
            <a:extLst>
              <a:ext uri="{28A0092B-C50C-407E-A947-70E740481C1C}">
                <a14:useLocalDpi xmlns:a14="http://schemas.microsoft.com/office/drawing/2010/main" val="0"/>
              </a:ext>
            </a:extLst>
          </a:blip>
          <a:srcRect l="2257" r="1721"/>
          <a:stretch/>
        </p:blipFill>
        <p:spPr bwMode="auto">
          <a:xfrm>
            <a:off x="624653" y="1270948"/>
            <a:ext cx="2110672" cy="1600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2425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PYNQ-Z1 Board</a:t>
            </a:r>
            <a:endParaRPr lang="en-US" dirty="0"/>
          </a:p>
        </p:txBody>
      </p:sp>
      <p:sp>
        <p:nvSpPr>
          <p:cNvPr id="5" name="Rectangle 4"/>
          <p:cNvSpPr/>
          <p:nvPr/>
        </p:nvSpPr>
        <p:spPr>
          <a:xfrm>
            <a:off x="5411298" y="978269"/>
            <a:ext cx="3556000" cy="4401205"/>
          </a:xfrm>
          <a:prstGeom prst="rect">
            <a:avLst/>
          </a:prstGeom>
        </p:spPr>
        <p:txBody>
          <a:bodyPr wrap="square">
            <a:spAutoFit/>
          </a:bodyPr>
          <a:lstStyle/>
          <a:p>
            <a:pPr marL="285750" indent="-285750" algn="l">
              <a:lnSpc>
                <a:spcPts val="2800"/>
              </a:lnSpc>
              <a:buFont typeface="Arial" panose="020B0604020202020204" pitchFamily="34" charset="0"/>
              <a:buChar char="•"/>
            </a:pPr>
            <a:r>
              <a:rPr lang="en-US" smtClean="0"/>
              <a:t>Zynq XC7Z020 CLG400</a:t>
            </a:r>
          </a:p>
          <a:p>
            <a:pPr marL="285750" indent="-285750" algn="l">
              <a:lnSpc>
                <a:spcPts val="2800"/>
              </a:lnSpc>
              <a:buFont typeface="Arial" panose="020B0604020202020204" pitchFamily="34" charset="0"/>
              <a:buChar char="•"/>
            </a:pPr>
            <a:r>
              <a:rPr lang="en-US" smtClean="0"/>
              <a:t>512 MB DRAM </a:t>
            </a:r>
          </a:p>
          <a:p>
            <a:pPr marL="285750" indent="-285750" algn="l">
              <a:lnSpc>
                <a:spcPts val="2800"/>
              </a:lnSpc>
              <a:buFont typeface="Arial" panose="020B0604020202020204" pitchFamily="34" charset="0"/>
              <a:buChar char="•"/>
            </a:pPr>
            <a:r>
              <a:rPr lang="en-US" smtClean="0"/>
              <a:t>HDMI input, HDMI out</a:t>
            </a:r>
          </a:p>
          <a:p>
            <a:pPr marL="285750" indent="-285750" algn="l">
              <a:lnSpc>
                <a:spcPts val="2800"/>
              </a:lnSpc>
              <a:buFont typeface="Arial" panose="020B0604020202020204" pitchFamily="34" charset="0"/>
              <a:buChar char="•"/>
            </a:pPr>
            <a:r>
              <a:rPr lang="en-US"/>
              <a:t>Microphone input</a:t>
            </a:r>
          </a:p>
          <a:p>
            <a:pPr marL="285750" indent="-285750" algn="l">
              <a:lnSpc>
                <a:spcPts val="2800"/>
              </a:lnSpc>
              <a:buFont typeface="Arial" panose="020B0604020202020204" pitchFamily="34" charset="0"/>
              <a:buChar char="•"/>
            </a:pPr>
            <a:r>
              <a:rPr lang="en-US"/>
              <a:t>Audio output</a:t>
            </a:r>
          </a:p>
          <a:p>
            <a:pPr marL="285750" indent="-285750" algn="l">
              <a:lnSpc>
                <a:spcPts val="2800"/>
              </a:lnSpc>
              <a:buFont typeface="Arial" panose="020B0604020202020204" pitchFamily="34" charset="0"/>
              <a:buChar char="•"/>
            </a:pPr>
            <a:r>
              <a:rPr lang="en-US" smtClean="0"/>
              <a:t>10/100/1G Ethernet</a:t>
            </a:r>
          </a:p>
          <a:p>
            <a:pPr marL="285750" indent="-285750" algn="l">
              <a:lnSpc>
                <a:spcPts val="2800"/>
              </a:lnSpc>
              <a:buFont typeface="Arial" panose="020B0604020202020204" pitchFamily="34" charset="0"/>
              <a:buChar char="•"/>
            </a:pPr>
            <a:r>
              <a:rPr lang="en-US" err="1" smtClean="0"/>
              <a:t>MicroSD</a:t>
            </a:r>
            <a:r>
              <a:rPr lang="en-US" smtClean="0"/>
              <a:t> slot</a:t>
            </a:r>
          </a:p>
          <a:p>
            <a:pPr marL="285750" indent="-285750" algn="l">
              <a:lnSpc>
                <a:spcPts val="2800"/>
              </a:lnSpc>
              <a:buFont typeface="Arial" panose="020B0604020202020204" pitchFamily="34" charset="0"/>
              <a:buChar char="•"/>
            </a:pPr>
            <a:r>
              <a:rPr lang="en-US" smtClean="0"/>
              <a:t>USB 2.0</a:t>
            </a:r>
          </a:p>
          <a:p>
            <a:pPr marL="285750" indent="-285750" algn="l">
              <a:lnSpc>
                <a:spcPts val="2800"/>
              </a:lnSpc>
              <a:buFont typeface="Arial" panose="020B0604020202020204" pitchFamily="34" charset="0"/>
              <a:buChar char="•"/>
            </a:pPr>
            <a:r>
              <a:rPr lang="en-US" smtClean="0"/>
              <a:t>4 LEDs, 4 </a:t>
            </a:r>
            <a:r>
              <a:rPr lang="en-US"/>
              <a:t>buttons, 2 switches</a:t>
            </a:r>
          </a:p>
          <a:p>
            <a:pPr marL="285750" indent="-285750" algn="l">
              <a:lnSpc>
                <a:spcPts val="2800"/>
              </a:lnSpc>
              <a:buFont typeface="Arial" panose="020B0604020202020204" pitchFamily="34" charset="0"/>
              <a:buChar char="•"/>
            </a:pPr>
            <a:r>
              <a:rPr lang="en-US" smtClean="0"/>
              <a:t>Arduino connector</a:t>
            </a:r>
          </a:p>
          <a:p>
            <a:pPr marL="742950" lvl="1" indent="-285750" algn="l">
              <a:lnSpc>
                <a:spcPts val="2800"/>
              </a:lnSpc>
              <a:buFont typeface="Arial" panose="020B0604020202020204" pitchFamily="34" charset="0"/>
              <a:buChar char="•"/>
            </a:pPr>
            <a:r>
              <a:rPr lang="en-US" smtClean="0"/>
              <a:t>With additional IO</a:t>
            </a:r>
            <a:endParaRPr lang="en-US"/>
          </a:p>
          <a:p>
            <a:pPr marL="285750" indent="-285750" algn="l">
              <a:lnSpc>
                <a:spcPts val="2800"/>
              </a:lnSpc>
              <a:buFont typeface="Arial" panose="020B0604020202020204" pitchFamily="34" charset="0"/>
              <a:buChar char="•"/>
            </a:pPr>
            <a:r>
              <a:rPr lang="en-US"/>
              <a:t>2</a:t>
            </a:r>
            <a:r>
              <a:rPr lang="en-US" smtClean="0"/>
              <a:t> </a:t>
            </a:r>
            <a:r>
              <a:rPr lang="en-US" err="1" smtClean="0"/>
              <a:t>Pmod</a:t>
            </a:r>
            <a:r>
              <a:rPr lang="en-US" smtClean="0"/>
              <a:t> 8-pin GPIOs</a:t>
            </a:r>
            <a:endParaRPr lang="en-US"/>
          </a:p>
        </p:txBody>
      </p:sp>
      <p:pic>
        <p:nvPicPr>
          <p:cNvPr id="2050" name="Picture 2" descr="PYNQ-Oblique-new silk-1500_zynq_600"/>
          <p:cNvPicPr>
            <a:picLocks noChangeAspect="1" noChangeArrowheads="1"/>
          </p:cNvPicPr>
          <p:nvPr/>
        </p:nvPicPr>
        <p:blipFill rotWithShape="1">
          <a:blip r:embed="rId2">
            <a:extLst>
              <a:ext uri="{28A0092B-C50C-407E-A947-70E740481C1C}">
                <a14:useLocalDpi xmlns:a14="http://schemas.microsoft.com/office/drawing/2010/main" val="0"/>
              </a:ext>
            </a:extLst>
          </a:blip>
          <a:srcRect l="2257" r="1721"/>
          <a:stretch/>
        </p:blipFill>
        <p:spPr bwMode="auto">
          <a:xfrm>
            <a:off x="163284" y="1269235"/>
            <a:ext cx="5208815" cy="395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0291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PYNQ-Z1 Board</a:t>
            </a:r>
            <a:endParaRPr lang="en-US" dirty="0"/>
          </a:p>
        </p:txBody>
      </p:sp>
      <p:sp>
        <p:nvSpPr>
          <p:cNvPr id="5" name="Rectangle 4"/>
          <p:cNvSpPr/>
          <p:nvPr/>
        </p:nvSpPr>
        <p:spPr>
          <a:xfrm>
            <a:off x="5411297" y="978269"/>
            <a:ext cx="3732703" cy="3323987"/>
          </a:xfrm>
          <a:prstGeom prst="rect">
            <a:avLst/>
          </a:prstGeom>
        </p:spPr>
        <p:txBody>
          <a:bodyPr wrap="square">
            <a:spAutoFit/>
          </a:bodyPr>
          <a:lstStyle/>
          <a:p>
            <a:pPr algn="l">
              <a:lnSpc>
                <a:spcPts val="2800"/>
              </a:lnSpc>
            </a:pPr>
            <a:r>
              <a:rPr lang="en-US" dirty="0" smtClean="0">
                <a:solidFill>
                  <a:srgbClr val="FF0000"/>
                </a:solidFill>
              </a:rPr>
              <a:t>Software Preloaded</a:t>
            </a:r>
          </a:p>
          <a:p>
            <a:pPr algn="l">
              <a:lnSpc>
                <a:spcPts val="2800"/>
              </a:lnSpc>
            </a:pPr>
            <a:r>
              <a:rPr lang="en-US" dirty="0" smtClean="0"/>
              <a:t>Ubuntu </a:t>
            </a:r>
          </a:p>
          <a:p>
            <a:pPr algn="l">
              <a:lnSpc>
                <a:spcPts val="2800"/>
              </a:lnSpc>
            </a:pPr>
            <a:r>
              <a:rPr lang="en-US" dirty="0" smtClean="0"/>
              <a:t>Python 3.6</a:t>
            </a:r>
          </a:p>
          <a:p>
            <a:pPr algn="l">
              <a:lnSpc>
                <a:spcPts val="2800"/>
              </a:lnSpc>
            </a:pPr>
            <a:r>
              <a:rPr lang="en-US" dirty="0" smtClean="0"/>
              <a:t>WiFi Connectivity</a:t>
            </a:r>
            <a:endParaRPr lang="en-US" dirty="0"/>
          </a:p>
          <a:p>
            <a:pPr algn="l">
              <a:lnSpc>
                <a:spcPts val="2800"/>
              </a:lnSpc>
            </a:pPr>
            <a:r>
              <a:rPr lang="en-US" dirty="0" smtClean="0"/>
              <a:t>Extend it</a:t>
            </a:r>
            <a:endParaRPr lang="en-US" dirty="0"/>
          </a:p>
          <a:p>
            <a:pPr lvl="1" algn="l">
              <a:lnSpc>
                <a:spcPts val="2800"/>
              </a:lnSpc>
            </a:pPr>
            <a:r>
              <a:rPr lang="en-US" dirty="0" smtClean="0"/>
              <a:t>Apt-get, pip install, git clone</a:t>
            </a:r>
          </a:p>
          <a:p>
            <a:pPr algn="l">
              <a:lnSpc>
                <a:spcPts val="2800"/>
              </a:lnSpc>
            </a:pPr>
            <a:r>
              <a:rPr lang="en-US" dirty="0" smtClean="0"/>
              <a:t>Crash it</a:t>
            </a:r>
          </a:p>
          <a:p>
            <a:pPr lvl="1" algn="l">
              <a:lnSpc>
                <a:spcPts val="2800"/>
              </a:lnSpc>
            </a:pPr>
            <a:r>
              <a:rPr lang="en-US" dirty="0" smtClean="0"/>
              <a:t>We’ll burn a new </a:t>
            </a:r>
            <a:r>
              <a:rPr lang="en-US" dirty="0" err="1" smtClean="0"/>
              <a:t>SDCard</a:t>
            </a:r>
            <a:endParaRPr lang="en-US" dirty="0" smtClean="0"/>
          </a:p>
          <a:p>
            <a:pPr lvl="1" algn="l">
              <a:lnSpc>
                <a:spcPts val="2800"/>
              </a:lnSpc>
            </a:pPr>
            <a:endParaRPr lang="en-US" dirty="0" smtClean="0"/>
          </a:p>
        </p:txBody>
      </p:sp>
      <p:pic>
        <p:nvPicPr>
          <p:cNvPr id="2050" name="Picture 2" descr="PYNQ-Oblique-new silk-1500_zynq_600"/>
          <p:cNvPicPr>
            <a:picLocks noChangeAspect="1" noChangeArrowheads="1"/>
          </p:cNvPicPr>
          <p:nvPr/>
        </p:nvPicPr>
        <p:blipFill rotWithShape="1">
          <a:blip r:embed="rId3">
            <a:extLst>
              <a:ext uri="{28A0092B-C50C-407E-A947-70E740481C1C}">
                <a14:useLocalDpi xmlns:a14="http://schemas.microsoft.com/office/drawing/2010/main" val="0"/>
              </a:ext>
            </a:extLst>
          </a:blip>
          <a:srcRect l="2257" r="1721"/>
          <a:stretch/>
        </p:blipFill>
        <p:spPr bwMode="auto">
          <a:xfrm>
            <a:off x="163284" y="1269235"/>
            <a:ext cx="5208815" cy="39509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739243" y="3941631"/>
            <a:ext cx="5592536" cy="2246769"/>
          </a:xfrm>
          <a:prstGeom prst="rect">
            <a:avLst/>
          </a:prstGeom>
        </p:spPr>
        <p:txBody>
          <a:bodyPr wrap="square">
            <a:spAutoFit/>
          </a:bodyPr>
          <a:lstStyle/>
          <a:p>
            <a:pPr algn="l">
              <a:lnSpc>
                <a:spcPts val="2800"/>
              </a:lnSpc>
            </a:pPr>
            <a:r>
              <a:rPr lang="en-US" dirty="0">
                <a:solidFill>
                  <a:srgbClr val="FF0000"/>
                </a:solidFill>
              </a:rPr>
              <a:t>Programmable Logic </a:t>
            </a:r>
            <a:r>
              <a:rPr lang="en-US" dirty="0" smtClean="0">
                <a:solidFill>
                  <a:srgbClr val="FF0000"/>
                </a:solidFill>
              </a:rPr>
              <a:t>Designs Preloaded</a:t>
            </a:r>
            <a:endParaRPr lang="en-US" dirty="0">
              <a:solidFill>
                <a:srgbClr val="FF0000"/>
              </a:solidFill>
            </a:endParaRPr>
          </a:p>
          <a:p>
            <a:pPr lvl="1" algn="l">
              <a:lnSpc>
                <a:spcPts val="2800"/>
              </a:lnSpc>
            </a:pPr>
            <a:r>
              <a:rPr lang="en-US" dirty="0"/>
              <a:t>Soft </a:t>
            </a:r>
            <a:r>
              <a:rPr lang="en-US" dirty="0" smtClean="0"/>
              <a:t>Processors on Arduino &amp; PMOD</a:t>
            </a:r>
            <a:endParaRPr lang="en-US" dirty="0"/>
          </a:p>
          <a:p>
            <a:pPr lvl="1" algn="l">
              <a:lnSpc>
                <a:spcPts val="2800"/>
              </a:lnSpc>
            </a:pPr>
            <a:r>
              <a:rPr lang="en-US" dirty="0" smtClean="0"/>
              <a:t>Real-time Video Pipeline, Audio</a:t>
            </a:r>
          </a:p>
          <a:p>
            <a:pPr lvl="1" algn="l">
              <a:lnSpc>
                <a:spcPts val="2800"/>
              </a:lnSpc>
            </a:pPr>
            <a:r>
              <a:rPr lang="en-US" dirty="0" smtClean="0"/>
              <a:t>Neural Networks</a:t>
            </a:r>
          </a:p>
          <a:p>
            <a:pPr lvl="1" algn="l">
              <a:lnSpc>
                <a:spcPts val="2800"/>
              </a:lnSpc>
            </a:pPr>
            <a:r>
              <a:rPr lang="en-US" dirty="0" err="1" smtClean="0"/>
              <a:t>LogicTools</a:t>
            </a:r>
            <a:r>
              <a:rPr lang="en-US" dirty="0" smtClean="0"/>
              <a:t> – programmable waveforms</a:t>
            </a:r>
            <a:endParaRPr lang="en-US" dirty="0"/>
          </a:p>
          <a:p>
            <a:pPr lvl="1" algn="l">
              <a:lnSpc>
                <a:spcPts val="2800"/>
              </a:lnSpc>
            </a:pPr>
            <a:r>
              <a:rPr lang="en-US" dirty="0" smtClean="0"/>
              <a:t>25+ </a:t>
            </a:r>
            <a:r>
              <a:rPr lang="en-US" dirty="0"/>
              <a:t>example notebooks</a:t>
            </a:r>
          </a:p>
        </p:txBody>
      </p:sp>
    </p:spTree>
    <p:extLst>
      <p:ext uri="{BB962C8B-B14F-4D97-AF65-F5344CB8AC3E}">
        <p14:creationId xmlns:p14="http://schemas.microsoft.com/office/powerpoint/2010/main" val="248029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parkFun Ardumoto Shield K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80" y="351352"/>
            <a:ext cx="3120061" cy="31148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7403" y="3263221"/>
            <a:ext cx="2223686" cy="369332"/>
          </a:xfrm>
          <a:prstGeom prst="rect">
            <a:avLst/>
          </a:prstGeom>
        </p:spPr>
        <p:txBody>
          <a:bodyPr wrap="none">
            <a:spAutoFit/>
          </a:bodyPr>
          <a:lstStyle/>
          <a:p>
            <a:r>
              <a:rPr lang="en-US" dirty="0" err="1"/>
              <a:t>Ardumoto</a:t>
            </a:r>
            <a:r>
              <a:rPr lang="en-US" dirty="0"/>
              <a:t> </a:t>
            </a:r>
            <a:r>
              <a:rPr lang="en-US" dirty="0" smtClean="0"/>
              <a:t>Shield </a:t>
            </a:r>
            <a:r>
              <a:rPr lang="en-US" dirty="0"/>
              <a:t>Kit</a:t>
            </a:r>
          </a:p>
        </p:txBody>
      </p:sp>
      <p:pic>
        <p:nvPicPr>
          <p:cNvPr id="4100" name="Picture 4" descr="SparkFun ProtoShield K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624" y="611313"/>
            <a:ext cx="2594940" cy="25949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55075" y="3238090"/>
            <a:ext cx="1710725" cy="369332"/>
          </a:xfrm>
          <a:prstGeom prst="rect">
            <a:avLst/>
          </a:prstGeom>
        </p:spPr>
        <p:txBody>
          <a:bodyPr wrap="none">
            <a:spAutoFit/>
          </a:bodyPr>
          <a:lstStyle/>
          <a:p>
            <a:r>
              <a:rPr lang="en-US" dirty="0" err="1"/>
              <a:t>ProtoShield</a:t>
            </a:r>
            <a:r>
              <a:rPr lang="en-US" dirty="0"/>
              <a:t> Kit</a:t>
            </a:r>
          </a:p>
        </p:txBody>
      </p:sp>
      <p:pic>
        <p:nvPicPr>
          <p:cNvPr id="4102" name="Picture 6" descr="SparkFun Joystick Shield Kit"/>
          <p:cNvPicPr>
            <a:picLocks noChangeAspect="1" noChangeArrowheads="1"/>
          </p:cNvPicPr>
          <p:nvPr/>
        </p:nvPicPr>
        <p:blipFill rotWithShape="1">
          <a:blip r:embed="rId4">
            <a:extLst>
              <a:ext uri="{28A0092B-C50C-407E-A947-70E740481C1C}">
                <a14:useLocalDpi xmlns:a14="http://schemas.microsoft.com/office/drawing/2010/main" val="0"/>
              </a:ext>
            </a:extLst>
          </a:blip>
          <a:srcRect l="9072" r="34815"/>
          <a:stretch/>
        </p:blipFill>
        <p:spPr bwMode="auto">
          <a:xfrm>
            <a:off x="3975904" y="952952"/>
            <a:ext cx="1192192" cy="21246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588834" y="3238090"/>
            <a:ext cx="2044149" cy="369332"/>
          </a:xfrm>
          <a:prstGeom prst="rect">
            <a:avLst/>
          </a:prstGeom>
        </p:spPr>
        <p:txBody>
          <a:bodyPr wrap="none">
            <a:spAutoFit/>
          </a:bodyPr>
          <a:lstStyle/>
          <a:p>
            <a:r>
              <a:rPr lang="en-US" dirty="0"/>
              <a:t>Joystick Shield Kit</a:t>
            </a:r>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25</a:t>
            </a:fld>
            <a:endParaRPr dirty="0">
              <a:solidFill>
                <a:srgbClr val="000000"/>
              </a:solidFill>
            </a:endParaRPr>
          </a:p>
        </p:txBody>
      </p:sp>
      <p:sp>
        <p:nvSpPr>
          <p:cNvPr id="4" name="Title 3"/>
          <p:cNvSpPr>
            <a:spLocks noGrp="1"/>
          </p:cNvSpPr>
          <p:nvPr>
            <p:ph type="title"/>
          </p:nvPr>
        </p:nvSpPr>
        <p:spPr/>
        <p:txBody>
          <a:bodyPr/>
          <a:lstStyle/>
          <a:p>
            <a:r>
              <a:rPr lang="en-US" dirty="0" smtClean="0"/>
              <a:t>PYNQ Peripherals (1 of 4)</a:t>
            </a:r>
            <a:endParaRPr lang="en-US" dirty="0"/>
          </a:p>
        </p:txBody>
      </p:sp>
      <p:pic>
        <p:nvPicPr>
          <p:cNvPr id="10" name="Picture 2" descr="PYNQ Grove System Shie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071" y="4168226"/>
            <a:ext cx="2853843" cy="17931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YNQ Grove System Adap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2380" y="4168226"/>
            <a:ext cx="2194085" cy="190227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21987" y="5975464"/>
            <a:ext cx="2339102" cy="369332"/>
          </a:xfrm>
          <a:prstGeom prst="rect">
            <a:avLst/>
          </a:prstGeom>
        </p:spPr>
        <p:txBody>
          <a:bodyPr wrap="none">
            <a:spAutoFit/>
          </a:bodyPr>
          <a:lstStyle/>
          <a:p>
            <a:r>
              <a:rPr lang="en-US" dirty="0" smtClean="0"/>
              <a:t>Arduino Grove shield</a:t>
            </a:r>
            <a:endParaRPr lang="en-US" dirty="0"/>
          </a:p>
        </p:txBody>
      </p:sp>
      <p:pic>
        <p:nvPicPr>
          <p:cNvPr id="13" name="Picture 2" descr="Adafrui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4922" y="4168226"/>
            <a:ext cx="2651029" cy="19896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596140" y="5975464"/>
            <a:ext cx="1569660" cy="369332"/>
          </a:xfrm>
          <a:prstGeom prst="rect">
            <a:avLst/>
          </a:prstGeom>
        </p:spPr>
        <p:txBody>
          <a:bodyPr wrap="none">
            <a:spAutoFit/>
          </a:bodyPr>
          <a:lstStyle/>
          <a:p>
            <a:r>
              <a:rPr lang="en-US" dirty="0"/>
              <a:t>LCD18 shield</a:t>
            </a:r>
          </a:p>
        </p:txBody>
      </p:sp>
      <p:sp>
        <p:nvSpPr>
          <p:cNvPr id="15" name="Rectangle 14"/>
          <p:cNvSpPr/>
          <p:nvPr/>
        </p:nvSpPr>
        <p:spPr>
          <a:xfrm>
            <a:off x="3502380" y="5975464"/>
            <a:ext cx="2428935" cy="369332"/>
          </a:xfrm>
          <a:prstGeom prst="rect">
            <a:avLst/>
          </a:prstGeom>
        </p:spPr>
        <p:txBody>
          <a:bodyPr wrap="none">
            <a:spAutoFit/>
          </a:bodyPr>
          <a:lstStyle/>
          <a:p>
            <a:r>
              <a:rPr lang="en-US" dirty="0" smtClean="0"/>
              <a:t>PMOD Grove Adapter</a:t>
            </a:r>
            <a:endParaRPr lang="en-US" dirty="0"/>
          </a:p>
        </p:txBody>
      </p:sp>
    </p:spTree>
    <p:extLst>
      <p:ext uri="{BB962C8B-B14F-4D97-AF65-F5344CB8AC3E}">
        <p14:creationId xmlns:p14="http://schemas.microsoft.com/office/powerpoint/2010/main" val="36305861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26</a:t>
            </a:fld>
            <a:endParaRPr dirty="0">
              <a:solidFill>
                <a:srgbClr val="000000"/>
              </a:solidFill>
            </a:endParaRPr>
          </a:p>
        </p:txBody>
      </p:sp>
      <p:sp>
        <p:nvSpPr>
          <p:cNvPr id="4" name="Title 3"/>
          <p:cNvSpPr>
            <a:spLocks noGrp="1"/>
          </p:cNvSpPr>
          <p:nvPr>
            <p:ph type="title"/>
          </p:nvPr>
        </p:nvSpPr>
        <p:spPr/>
        <p:txBody>
          <a:bodyPr/>
          <a:lstStyle/>
          <a:p>
            <a:r>
              <a:rPr lang="en-US" dirty="0" smtClean="0"/>
              <a:t>PYNQ </a:t>
            </a:r>
            <a:r>
              <a:rPr lang="en-US" dirty="0"/>
              <a:t>Peripherals </a:t>
            </a:r>
            <a:r>
              <a:rPr lang="en-US" dirty="0" smtClean="0"/>
              <a:t>(2 </a:t>
            </a:r>
            <a:r>
              <a:rPr lang="en-US" dirty="0"/>
              <a:t>of 4)</a:t>
            </a:r>
          </a:p>
        </p:txBody>
      </p:sp>
      <p:pic>
        <p:nvPicPr>
          <p:cNvPr id="6148" name="Picture 4" descr="Grove - Light Sensor v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92" y="1327150"/>
            <a:ext cx="2453145" cy="18398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09443" y="2962237"/>
            <a:ext cx="1479892" cy="369332"/>
          </a:xfrm>
          <a:prstGeom prst="rect">
            <a:avLst/>
          </a:prstGeom>
        </p:spPr>
        <p:txBody>
          <a:bodyPr wrap="none">
            <a:spAutoFit/>
          </a:bodyPr>
          <a:lstStyle/>
          <a:p>
            <a:r>
              <a:rPr lang="en-US" dirty="0"/>
              <a:t>Light Sensor</a:t>
            </a:r>
          </a:p>
        </p:txBody>
      </p:sp>
      <p:pic>
        <p:nvPicPr>
          <p:cNvPr id="6150" name="Picture 6" descr="Grove - 6-Axis Accelerometer&amp;Gyrosc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587" y="1389107"/>
            <a:ext cx="2213176" cy="165988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690683" y="2954725"/>
            <a:ext cx="3762633" cy="369332"/>
          </a:xfrm>
          <a:prstGeom prst="rect">
            <a:avLst/>
          </a:prstGeom>
        </p:spPr>
        <p:txBody>
          <a:bodyPr wrap="none">
            <a:spAutoFit/>
          </a:bodyPr>
          <a:lstStyle/>
          <a:p>
            <a:r>
              <a:rPr lang="en-US" dirty="0"/>
              <a:t>6-Axis </a:t>
            </a:r>
            <a:r>
              <a:rPr lang="en-US" dirty="0" smtClean="0"/>
              <a:t>Accelerometer &amp; Gyroscope</a:t>
            </a:r>
            <a:endParaRPr lang="en-US" dirty="0"/>
          </a:p>
        </p:txBody>
      </p:sp>
      <p:pic>
        <p:nvPicPr>
          <p:cNvPr id="6152" name="Picture 8" descr="Grove - Chainable RGB 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972" y="1389107"/>
            <a:ext cx="2287925" cy="171594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527559" y="3031542"/>
            <a:ext cx="2364750" cy="369332"/>
          </a:xfrm>
          <a:prstGeom prst="rect">
            <a:avLst/>
          </a:prstGeom>
        </p:spPr>
        <p:txBody>
          <a:bodyPr wrap="none">
            <a:spAutoFit/>
          </a:bodyPr>
          <a:lstStyle/>
          <a:p>
            <a:r>
              <a:rPr lang="en-US" dirty="0" smtClean="0"/>
              <a:t>Chainable </a:t>
            </a:r>
            <a:r>
              <a:rPr lang="en-US" dirty="0"/>
              <a:t>RGB LED</a:t>
            </a:r>
          </a:p>
        </p:txBody>
      </p:sp>
      <p:pic>
        <p:nvPicPr>
          <p:cNvPr id="6154" name="Picture 10" descr="Grove - Ultrasonic Rang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846" y="3754256"/>
            <a:ext cx="2099435" cy="15745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570900" y="5382187"/>
            <a:ext cx="2031325" cy="369332"/>
          </a:xfrm>
          <a:prstGeom prst="rect">
            <a:avLst/>
          </a:prstGeom>
        </p:spPr>
        <p:txBody>
          <a:bodyPr wrap="none">
            <a:spAutoFit/>
          </a:bodyPr>
          <a:lstStyle/>
          <a:p>
            <a:r>
              <a:rPr lang="en-US" dirty="0"/>
              <a:t>Ultrasonic Ranger</a:t>
            </a:r>
          </a:p>
        </p:txBody>
      </p:sp>
      <p:pic>
        <p:nvPicPr>
          <p:cNvPr id="6156" name="Picture 12" descr="Grove - Temperature&amp;Humidity Sensor (High-Accuracy &amp; Min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9680" y="4004922"/>
            <a:ext cx="1430990" cy="107324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814594" y="5412973"/>
            <a:ext cx="3514809" cy="369332"/>
          </a:xfrm>
          <a:prstGeom prst="rect">
            <a:avLst/>
          </a:prstGeom>
        </p:spPr>
        <p:txBody>
          <a:bodyPr wrap="none">
            <a:spAutoFit/>
          </a:bodyPr>
          <a:lstStyle/>
          <a:p>
            <a:r>
              <a:rPr lang="en-US" dirty="0"/>
              <a:t> </a:t>
            </a:r>
            <a:r>
              <a:rPr lang="en-US" dirty="0" smtClean="0"/>
              <a:t>Temperature &amp; Humidity </a:t>
            </a:r>
            <a:r>
              <a:rPr lang="en-US" dirty="0"/>
              <a:t>Sensor</a:t>
            </a:r>
          </a:p>
        </p:txBody>
      </p:sp>
      <p:pic>
        <p:nvPicPr>
          <p:cNvPr id="6158" name="Picture 14" descr="Grove - PIR Motion Sensor（BISS00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9902" y="3871456"/>
            <a:ext cx="1786898" cy="134017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6771216" y="5412973"/>
            <a:ext cx="2121093" cy="369332"/>
          </a:xfrm>
          <a:prstGeom prst="rect">
            <a:avLst/>
          </a:prstGeom>
        </p:spPr>
        <p:txBody>
          <a:bodyPr wrap="none">
            <a:spAutoFit/>
          </a:bodyPr>
          <a:lstStyle/>
          <a:p>
            <a:r>
              <a:rPr lang="en-US" dirty="0"/>
              <a:t>PIR Motion Sensor</a:t>
            </a:r>
          </a:p>
        </p:txBody>
      </p:sp>
    </p:spTree>
    <p:extLst>
      <p:ext uri="{BB962C8B-B14F-4D97-AF65-F5344CB8AC3E}">
        <p14:creationId xmlns:p14="http://schemas.microsoft.com/office/powerpoint/2010/main" val="12689906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27</a:t>
            </a:fld>
            <a:endParaRPr dirty="0">
              <a:solidFill>
                <a:srgbClr val="000000"/>
              </a:solidFill>
            </a:endParaRPr>
          </a:p>
        </p:txBody>
      </p:sp>
      <p:sp>
        <p:nvSpPr>
          <p:cNvPr id="4" name="Title 3"/>
          <p:cNvSpPr>
            <a:spLocks noGrp="1"/>
          </p:cNvSpPr>
          <p:nvPr>
            <p:ph type="title"/>
          </p:nvPr>
        </p:nvSpPr>
        <p:spPr/>
        <p:txBody>
          <a:bodyPr/>
          <a:lstStyle/>
          <a:p>
            <a:r>
              <a:rPr lang="en-US" dirty="0" smtClean="0"/>
              <a:t>PYNQ </a:t>
            </a:r>
            <a:r>
              <a:rPr lang="en-US" dirty="0"/>
              <a:t>Peripherals </a:t>
            </a:r>
            <a:r>
              <a:rPr lang="en-US" dirty="0" smtClean="0"/>
              <a:t>(3 </a:t>
            </a:r>
            <a:r>
              <a:rPr lang="en-US" dirty="0"/>
              <a:t>of 4)</a:t>
            </a:r>
          </a:p>
        </p:txBody>
      </p:sp>
      <p:pic>
        <p:nvPicPr>
          <p:cNvPr id="7170" name="Picture 2" descr="Grove - Buzzer"/>
          <p:cNvPicPr>
            <a:picLocks noChangeAspect="1" noChangeArrowheads="1"/>
          </p:cNvPicPr>
          <p:nvPr/>
        </p:nvPicPr>
        <p:blipFill rotWithShape="1">
          <a:blip r:embed="rId2">
            <a:extLst>
              <a:ext uri="{28A0092B-C50C-407E-A947-70E740481C1C}">
                <a14:useLocalDpi xmlns:a14="http://schemas.microsoft.com/office/drawing/2010/main" val="0"/>
              </a:ext>
            </a:extLst>
          </a:blip>
          <a:srcRect l="45233" t="24391" b="19595"/>
          <a:stretch/>
        </p:blipFill>
        <p:spPr bwMode="auto">
          <a:xfrm>
            <a:off x="1092877" y="1670203"/>
            <a:ext cx="1840895" cy="14121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61918" y="3082315"/>
            <a:ext cx="902811" cy="369332"/>
          </a:xfrm>
          <a:prstGeom prst="rect">
            <a:avLst/>
          </a:prstGeom>
        </p:spPr>
        <p:txBody>
          <a:bodyPr wrap="none">
            <a:spAutoFit/>
          </a:bodyPr>
          <a:lstStyle/>
          <a:p>
            <a:r>
              <a:rPr lang="en-US" dirty="0"/>
              <a:t>Buzzer</a:t>
            </a:r>
          </a:p>
        </p:txBody>
      </p:sp>
      <p:pic>
        <p:nvPicPr>
          <p:cNvPr id="7172" name="Picture 4" descr="Grove - Finger-clip Heart Rate Sensor with shell"/>
          <p:cNvPicPr>
            <a:picLocks noChangeAspect="1" noChangeArrowheads="1"/>
          </p:cNvPicPr>
          <p:nvPr/>
        </p:nvPicPr>
        <p:blipFill rotWithShape="1">
          <a:blip r:embed="rId3">
            <a:extLst>
              <a:ext uri="{28A0092B-C50C-407E-A947-70E740481C1C}">
                <a14:useLocalDpi xmlns:a14="http://schemas.microsoft.com/office/drawing/2010/main" val="0"/>
              </a:ext>
            </a:extLst>
          </a:blip>
          <a:srcRect l="38288" t="16289" r="8416" b="19364"/>
          <a:stretch/>
        </p:blipFill>
        <p:spPr bwMode="auto">
          <a:xfrm>
            <a:off x="3705298" y="1079849"/>
            <a:ext cx="1759353" cy="159316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518015" y="2739262"/>
            <a:ext cx="2133918" cy="369332"/>
          </a:xfrm>
          <a:prstGeom prst="rect">
            <a:avLst/>
          </a:prstGeom>
        </p:spPr>
        <p:txBody>
          <a:bodyPr wrap="none">
            <a:spAutoFit/>
          </a:bodyPr>
          <a:lstStyle/>
          <a:p>
            <a:r>
              <a:rPr lang="en-US" dirty="0" smtClean="0"/>
              <a:t>Heart Rate Monitor</a:t>
            </a:r>
            <a:endParaRPr lang="en-US" dirty="0"/>
          </a:p>
        </p:txBody>
      </p:sp>
      <p:pic>
        <p:nvPicPr>
          <p:cNvPr id="7174" name="Picture 6" descr="Grove - OLED Display 0.96&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137" y="1444222"/>
            <a:ext cx="1650447" cy="123783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685436" y="2712983"/>
            <a:ext cx="1633782" cy="369332"/>
          </a:xfrm>
          <a:prstGeom prst="rect">
            <a:avLst/>
          </a:prstGeom>
        </p:spPr>
        <p:txBody>
          <a:bodyPr wrap="none">
            <a:spAutoFit/>
          </a:bodyPr>
          <a:lstStyle/>
          <a:p>
            <a:r>
              <a:rPr lang="en-US" dirty="0" smtClean="0"/>
              <a:t>OLED Display</a:t>
            </a:r>
            <a:endParaRPr lang="en-US" dirty="0"/>
          </a:p>
        </p:txBody>
      </p:sp>
      <p:pic>
        <p:nvPicPr>
          <p:cNvPr id="7176" name="Picture 8" descr="Grove - I2C Color Sensor V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 y="3867669"/>
            <a:ext cx="2190009" cy="164250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205710" y="5325510"/>
            <a:ext cx="1531188" cy="369332"/>
          </a:xfrm>
          <a:prstGeom prst="rect">
            <a:avLst/>
          </a:prstGeom>
        </p:spPr>
        <p:txBody>
          <a:bodyPr wrap="none">
            <a:spAutoFit/>
          </a:bodyPr>
          <a:lstStyle/>
          <a:p>
            <a:r>
              <a:rPr lang="en-US" dirty="0" smtClean="0"/>
              <a:t>Color Sensor</a:t>
            </a:r>
            <a:endParaRPr lang="en-US" dirty="0"/>
          </a:p>
        </p:txBody>
      </p:sp>
      <p:pic>
        <p:nvPicPr>
          <p:cNvPr id="7178" name="Picture 10" descr="Grove - I2C ADC"/>
          <p:cNvPicPr>
            <a:picLocks noChangeAspect="1" noChangeArrowheads="1"/>
          </p:cNvPicPr>
          <p:nvPr/>
        </p:nvPicPr>
        <p:blipFill rotWithShape="1">
          <a:blip r:embed="rId6">
            <a:extLst>
              <a:ext uri="{28A0092B-C50C-407E-A947-70E740481C1C}">
                <a14:useLocalDpi xmlns:a14="http://schemas.microsoft.com/office/drawing/2010/main" val="0"/>
              </a:ext>
            </a:extLst>
          </a:blip>
          <a:srcRect l="12422" t="27399" r="42963" b="23067"/>
          <a:stretch/>
        </p:blipFill>
        <p:spPr bwMode="auto">
          <a:xfrm>
            <a:off x="3660313" y="4624211"/>
            <a:ext cx="1575245" cy="131168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3395719" y="5910524"/>
            <a:ext cx="2031389" cy="646331"/>
          </a:xfrm>
          <a:prstGeom prst="rect">
            <a:avLst/>
          </a:prstGeom>
        </p:spPr>
        <p:txBody>
          <a:bodyPr wrap="none">
            <a:spAutoFit/>
          </a:bodyPr>
          <a:lstStyle/>
          <a:p>
            <a:r>
              <a:rPr lang="en-US" dirty="0" smtClean="0"/>
              <a:t>I2C Analog-Digital</a:t>
            </a:r>
          </a:p>
          <a:p>
            <a:r>
              <a:rPr lang="en-US" dirty="0" smtClean="0"/>
              <a:t>Converter</a:t>
            </a:r>
            <a:endParaRPr lang="en-US" dirty="0"/>
          </a:p>
        </p:txBody>
      </p:sp>
      <p:pic>
        <p:nvPicPr>
          <p:cNvPr id="7180" name="Picture 12" descr="Grove LED Bar v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7504" y="3867669"/>
            <a:ext cx="1721714" cy="129128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6849984" y="5218111"/>
            <a:ext cx="1056701" cy="369332"/>
          </a:xfrm>
          <a:prstGeom prst="rect">
            <a:avLst/>
          </a:prstGeom>
        </p:spPr>
        <p:txBody>
          <a:bodyPr wrap="none">
            <a:spAutoFit/>
          </a:bodyPr>
          <a:lstStyle/>
          <a:p>
            <a:r>
              <a:rPr lang="en-US" dirty="0" smtClean="0"/>
              <a:t>LED Bar</a:t>
            </a:r>
            <a:endParaRPr lang="en-US" dirty="0"/>
          </a:p>
        </p:txBody>
      </p:sp>
      <p:pic>
        <p:nvPicPr>
          <p:cNvPr id="19" name="Picture 2" descr="Grove - Haptic Motor"/>
          <p:cNvPicPr>
            <a:picLocks noChangeAspect="1" noChangeArrowheads="1"/>
          </p:cNvPicPr>
          <p:nvPr/>
        </p:nvPicPr>
        <p:blipFill rotWithShape="1">
          <a:blip r:embed="rId8">
            <a:extLst>
              <a:ext uri="{28A0092B-C50C-407E-A947-70E740481C1C}">
                <a14:useLocalDpi xmlns:a14="http://schemas.microsoft.com/office/drawing/2010/main" val="0"/>
              </a:ext>
            </a:extLst>
          </a:blip>
          <a:srcRect l="5479" t="22539" r="37755" b="22141"/>
          <a:stretch/>
        </p:blipFill>
        <p:spPr bwMode="auto">
          <a:xfrm>
            <a:off x="3602646" y="3207237"/>
            <a:ext cx="1938705" cy="141697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3838617" y="4439545"/>
            <a:ext cx="1492716" cy="369332"/>
          </a:xfrm>
          <a:prstGeom prst="rect">
            <a:avLst/>
          </a:prstGeom>
        </p:spPr>
        <p:txBody>
          <a:bodyPr wrap="none">
            <a:spAutoFit/>
          </a:bodyPr>
          <a:lstStyle/>
          <a:p>
            <a:r>
              <a:rPr lang="en-US" dirty="0"/>
              <a:t>Haptic Motor</a:t>
            </a:r>
          </a:p>
        </p:txBody>
      </p:sp>
    </p:spTree>
    <p:extLst>
      <p:ext uri="{BB962C8B-B14F-4D97-AF65-F5344CB8AC3E}">
        <p14:creationId xmlns:p14="http://schemas.microsoft.com/office/powerpoint/2010/main" val="989620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28</a:t>
            </a:fld>
            <a:endParaRPr dirty="0">
              <a:solidFill>
                <a:srgbClr val="000000"/>
              </a:solidFill>
            </a:endParaRPr>
          </a:p>
        </p:txBody>
      </p:sp>
      <p:sp>
        <p:nvSpPr>
          <p:cNvPr id="4" name="Title 3"/>
          <p:cNvSpPr>
            <a:spLocks noGrp="1"/>
          </p:cNvSpPr>
          <p:nvPr>
            <p:ph type="title"/>
          </p:nvPr>
        </p:nvSpPr>
        <p:spPr/>
        <p:txBody>
          <a:bodyPr/>
          <a:lstStyle/>
          <a:p>
            <a:r>
              <a:rPr lang="en-US" dirty="0" smtClean="0"/>
              <a:t>PYNQ </a:t>
            </a:r>
            <a:r>
              <a:rPr lang="en-US" dirty="0"/>
              <a:t>Peripherals </a:t>
            </a:r>
            <a:r>
              <a:rPr lang="en-US" dirty="0" smtClean="0"/>
              <a:t>(4 </a:t>
            </a:r>
            <a:r>
              <a:rPr lang="en-US" dirty="0"/>
              <a:t>of 4)</a:t>
            </a:r>
          </a:p>
        </p:txBody>
      </p:sp>
      <p:pic>
        <p:nvPicPr>
          <p:cNvPr id="8196" name="Picture 4" descr="Edimax EW-7811Un 150Mbps 11n Wi-Fi USB Adapter, Nano Size Lets You Plug it and Forget it, Ideal for Raspberry Pi / Pi2, Supports Windows, Mac OS, Linux (Black/Go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88" y="2132635"/>
            <a:ext cx="2524629" cy="211353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02292" y="4061500"/>
            <a:ext cx="1441420" cy="369332"/>
          </a:xfrm>
          <a:prstGeom prst="rect">
            <a:avLst/>
          </a:prstGeom>
        </p:spPr>
        <p:txBody>
          <a:bodyPr wrap="none">
            <a:spAutoFit/>
          </a:bodyPr>
          <a:lstStyle/>
          <a:p>
            <a:r>
              <a:rPr lang="en-US" dirty="0" smtClean="0"/>
              <a:t>WiFi Dongle</a:t>
            </a:r>
            <a:endParaRPr lang="en-US" dirty="0"/>
          </a:p>
        </p:txBody>
      </p:sp>
      <p:pic>
        <p:nvPicPr>
          <p:cNvPr id="8198" name="Picture 6" descr="Logitech C270 Desktop or Laptop Webcam, HD 720p Widescreen for Video Calling and Recor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627" y="1327150"/>
            <a:ext cx="2826864" cy="31064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428598" y="4064262"/>
            <a:ext cx="2206694" cy="369332"/>
          </a:xfrm>
          <a:prstGeom prst="rect">
            <a:avLst/>
          </a:prstGeom>
        </p:spPr>
        <p:txBody>
          <a:bodyPr wrap="none">
            <a:spAutoFit/>
          </a:bodyPr>
          <a:lstStyle/>
          <a:p>
            <a:r>
              <a:rPr lang="en-US" dirty="0" smtClean="0"/>
              <a:t>720p USB Webcam</a:t>
            </a:r>
            <a:endParaRPr lang="en-US" dirty="0"/>
          </a:p>
        </p:txBody>
      </p:sp>
      <p:sp>
        <p:nvSpPr>
          <p:cNvPr id="8" name="TextBox 7"/>
          <p:cNvSpPr txBox="1"/>
          <p:nvPr/>
        </p:nvSpPr>
        <p:spPr bwMode="auto">
          <a:xfrm>
            <a:off x="0" y="6123086"/>
            <a:ext cx="9144000" cy="404663"/>
          </a:xfrm>
          <a:prstGeom prst="rect">
            <a:avLst/>
          </a:prstGeom>
          <a:solidFill>
            <a:srgbClr val="0D0359"/>
          </a:solidFill>
        </p:spPr>
        <p:txBody>
          <a:bodyPr wrap="square">
            <a:spAutoFit/>
          </a:bodyPr>
          <a:lstStyle>
            <a:defPPr>
              <a:defRPr lang="en-US"/>
            </a:defPPr>
            <a:lvl1pPr marL="91440" indent="-228600" eaLnBrk="0" hangingPunct="0">
              <a:lnSpc>
                <a:spcPct val="110000"/>
              </a:lnSpc>
              <a:spcBef>
                <a:spcPts val="0"/>
              </a:spcBef>
              <a:buClr>
                <a:schemeClr val="tx2"/>
              </a:buClr>
              <a:buSzPct val="88000"/>
              <a:defRPr kern="0">
                <a:solidFill>
                  <a:schemeClr val="bg1"/>
                </a:solidFill>
              </a:defRPr>
            </a:lvl1pPr>
          </a:lstStyle>
          <a:p>
            <a:r>
              <a:rPr lang="en-US" sz="2000" dirty="0" smtClean="0"/>
              <a:t>We’ll give some project ideas when we hand out boards</a:t>
            </a:r>
            <a:endParaRPr lang="en-US" sz="2000" dirty="0"/>
          </a:p>
        </p:txBody>
      </p:sp>
    </p:spTree>
    <p:extLst>
      <p:ext uri="{BB962C8B-B14F-4D97-AF65-F5344CB8AC3E}">
        <p14:creationId xmlns:p14="http://schemas.microsoft.com/office/powerpoint/2010/main" val="3092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9750" y="4274053"/>
            <a:ext cx="1984948" cy="731580"/>
          </a:xfrm>
          <a:prstGeom prst="rect">
            <a:avLst/>
          </a:prstGeom>
        </p:spPr>
      </p:pic>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29</a:t>
            </a:fld>
            <a:endParaRPr dirty="0">
              <a:solidFill>
                <a:srgbClr val="000000"/>
              </a:solidFill>
            </a:endParaRPr>
          </a:p>
        </p:txBody>
      </p:sp>
      <p:pic>
        <p:nvPicPr>
          <p:cNvPr id="5" name="Picture 4"/>
          <p:cNvPicPr>
            <a:picLocks noChangeAspect="1"/>
          </p:cNvPicPr>
          <p:nvPr/>
        </p:nvPicPr>
        <p:blipFill>
          <a:blip r:embed="rId4"/>
          <a:stretch>
            <a:fillRect/>
          </a:stretch>
        </p:blipFill>
        <p:spPr>
          <a:xfrm>
            <a:off x="4875442" y="1290294"/>
            <a:ext cx="3868169" cy="3135253"/>
          </a:xfrm>
          <a:prstGeom prst="rect">
            <a:avLst/>
          </a:prstGeom>
        </p:spPr>
      </p:pic>
      <p:sp>
        <p:nvSpPr>
          <p:cNvPr id="6" name="Title 3"/>
          <p:cNvSpPr txBox="1">
            <a:spLocks/>
          </p:cNvSpPr>
          <p:nvPr/>
        </p:nvSpPr>
        <p:spPr bwMode="auto">
          <a:xfrm>
            <a:off x="628650" y="365125"/>
            <a:ext cx="7886700" cy="132556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1" fontAlgn="base" hangingPunct="1">
              <a:lnSpc>
                <a:spcPct val="98000"/>
              </a:lnSpc>
              <a:spcBef>
                <a:spcPct val="0"/>
              </a:spcBef>
              <a:spcAft>
                <a:spcPct val="0"/>
              </a:spcAft>
              <a:defRPr lang="en-US" sz="3200" b="0" baseline="0" dirty="0" smtClean="0">
                <a:solidFill>
                  <a:schemeClr val="tx1">
                    <a:lumMod val="75000"/>
                    <a:lumOff val="25000"/>
                  </a:schemeClr>
                </a:solidFill>
                <a:latin typeface="Calibri" panose="020F0502020204030204" pitchFamily="34" charset="0"/>
                <a:ea typeface="+mj-ea"/>
                <a:cs typeface="Calibri" panose="020F0502020204030204" pitchFamily="34" charset="0"/>
              </a:defRPr>
            </a:lvl1pPr>
            <a:lvl2pPr algn="l" rtl="0" eaLnBrk="1" fontAlgn="base" hangingPunct="1">
              <a:lnSpc>
                <a:spcPct val="115000"/>
              </a:lnSpc>
              <a:spcBef>
                <a:spcPct val="0"/>
              </a:spcBef>
              <a:spcAft>
                <a:spcPct val="0"/>
              </a:spcAft>
              <a:defRPr sz="2800" b="1">
                <a:solidFill>
                  <a:schemeClr val="bg1"/>
                </a:solidFill>
                <a:latin typeface="Arial" charset="0"/>
              </a:defRPr>
            </a:lvl2pPr>
            <a:lvl3pPr algn="l" rtl="0" eaLnBrk="1" fontAlgn="base" hangingPunct="1">
              <a:lnSpc>
                <a:spcPct val="115000"/>
              </a:lnSpc>
              <a:spcBef>
                <a:spcPct val="0"/>
              </a:spcBef>
              <a:spcAft>
                <a:spcPct val="0"/>
              </a:spcAft>
              <a:defRPr sz="2800" b="1">
                <a:solidFill>
                  <a:schemeClr val="bg1"/>
                </a:solidFill>
                <a:latin typeface="Arial" charset="0"/>
              </a:defRPr>
            </a:lvl3pPr>
            <a:lvl4pPr algn="l" rtl="0" eaLnBrk="1" fontAlgn="base" hangingPunct="1">
              <a:lnSpc>
                <a:spcPct val="115000"/>
              </a:lnSpc>
              <a:spcBef>
                <a:spcPct val="0"/>
              </a:spcBef>
              <a:spcAft>
                <a:spcPct val="0"/>
              </a:spcAft>
              <a:defRPr sz="2800" b="1">
                <a:solidFill>
                  <a:schemeClr val="bg1"/>
                </a:solidFill>
                <a:latin typeface="Arial" charset="0"/>
              </a:defRPr>
            </a:lvl4pPr>
            <a:lvl5pPr algn="l" rtl="0" eaLnBrk="1" fontAlgn="base" hangingPunct="1">
              <a:lnSpc>
                <a:spcPct val="115000"/>
              </a:lnSpc>
              <a:spcBef>
                <a:spcPct val="0"/>
              </a:spcBef>
              <a:spcAft>
                <a:spcPct val="0"/>
              </a:spcAft>
              <a:defRPr sz="2800" b="1">
                <a:solidFill>
                  <a:schemeClr val="bg1"/>
                </a:solidFill>
                <a:latin typeface="Arial" charset="0"/>
              </a:defRPr>
            </a:lvl5pPr>
            <a:lvl6pPr marL="457200" algn="l" rtl="0" eaLnBrk="1" fontAlgn="base" hangingPunct="1">
              <a:lnSpc>
                <a:spcPct val="115000"/>
              </a:lnSpc>
              <a:spcBef>
                <a:spcPct val="0"/>
              </a:spcBef>
              <a:spcAft>
                <a:spcPct val="0"/>
              </a:spcAft>
              <a:defRPr sz="2800" b="1">
                <a:solidFill>
                  <a:schemeClr val="bg1"/>
                </a:solidFill>
                <a:latin typeface="Arial" charset="0"/>
              </a:defRPr>
            </a:lvl6pPr>
            <a:lvl7pPr marL="914400" algn="l" rtl="0" eaLnBrk="1" fontAlgn="base" hangingPunct="1">
              <a:lnSpc>
                <a:spcPct val="115000"/>
              </a:lnSpc>
              <a:spcBef>
                <a:spcPct val="0"/>
              </a:spcBef>
              <a:spcAft>
                <a:spcPct val="0"/>
              </a:spcAft>
              <a:defRPr sz="2800" b="1">
                <a:solidFill>
                  <a:schemeClr val="bg1"/>
                </a:solidFill>
                <a:latin typeface="Arial" charset="0"/>
              </a:defRPr>
            </a:lvl7pPr>
            <a:lvl8pPr marL="1371600" algn="l" rtl="0" eaLnBrk="1" fontAlgn="base" hangingPunct="1">
              <a:lnSpc>
                <a:spcPct val="115000"/>
              </a:lnSpc>
              <a:spcBef>
                <a:spcPct val="0"/>
              </a:spcBef>
              <a:spcAft>
                <a:spcPct val="0"/>
              </a:spcAft>
              <a:defRPr sz="2800" b="1">
                <a:solidFill>
                  <a:schemeClr val="bg1"/>
                </a:solidFill>
                <a:latin typeface="Arial" charset="0"/>
              </a:defRPr>
            </a:lvl8pPr>
            <a:lvl9pPr marL="1828800" algn="l" rtl="0" eaLnBrk="1" fontAlgn="base" hangingPunct="1">
              <a:lnSpc>
                <a:spcPct val="115000"/>
              </a:lnSpc>
              <a:spcBef>
                <a:spcPct val="0"/>
              </a:spcBef>
              <a:spcAft>
                <a:spcPct val="0"/>
              </a:spcAft>
              <a:defRPr sz="2800" b="1">
                <a:solidFill>
                  <a:schemeClr val="bg1"/>
                </a:solidFill>
                <a:latin typeface="Arial" charset="0"/>
              </a:defRPr>
            </a:lvl9pPr>
          </a:lstStyle>
          <a:p>
            <a:r>
              <a:rPr lang="en-US" kern="0" smtClean="0"/>
              <a:t>PYNQ is completely open-source</a:t>
            </a:r>
            <a:endParaRPr lang="en-US" kern="0"/>
          </a:p>
        </p:txBody>
      </p:sp>
      <p:pic>
        <p:nvPicPr>
          <p:cNvPr id="7" name="Picture 6"/>
          <p:cNvPicPr>
            <a:picLocks noChangeAspect="1"/>
          </p:cNvPicPr>
          <p:nvPr/>
        </p:nvPicPr>
        <p:blipFill>
          <a:blip r:embed="rId5"/>
          <a:stretch>
            <a:fillRect/>
          </a:stretch>
        </p:blipFill>
        <p:spPr>
          <a:xfrm>
            <a:off x="93529" y="1290294"/>
            <a:ext cx="3738915" cy="3068600"/>
          </a:xfrm>
          <a:prstGeom prst="rect">
            <a:avLst/>
          </a:prstGeom>
          <a:ln>
            <a:solidFill>
              <a:schemeClr val="accent1">
                <a:lumMod val="75000"/>
              </a:schemeClr>
            </a:solidFill>
          </a:ln>
        </p:spPr>
      </p:pic>
      <p:sp>
        <p:nvSpPr>
          <p:cNvPr id="8" name="TextBox 7"/>
          <p:cNvSpPr txBox="1"/>
          <p:nvPr/>
        </p:nvSpPr>
        <p:spPr>
          <a:xfrm>
            <a:off x="1678223" y="5376100"/>
            <a:ext cx="6205902" cy="1107996"/>
          </a:xfrm>
          <a:prstGeom prst="rect">
            <a:avLst/>
          </a:prstGeom>
          <a:noFill/>
        </p:spPr>
        <p:txBody>
          <a:bodyPr wrap="square" rtlCol="0">
            <a:spAutoFit/>
          </a:bodyPr>
          <a:lstStyle/>
          <a:p>
            <a:pPr algn="l"/>
            <a:r>
              <a:rPr lang="en-US" dirty="0" smtClean="0"/>
              <a:t>1. No Xilinx tools required to </a:t>
            </a:r>
            <a:r>
              <a:rPr lang="en-US" u="sng" dirty="0" smtClean="0"/>
              <a:t>use</a:t>
            </a:r>
            <a:r>
              <a:rPr lang="en-US" dirty="0" smtClean="0"/>
              <a:t> PYNQ</a:t>
            </a:r>
          </a:p>
          <a:p>
            <a:pPr algn="l"/>
            <a:endParaRPr lang="en-US" sz="1200" dirty="0"/>
          </a:p>
          <a:p>
            <a:pPr algn="l"/>
            <a:r>
              <a:rPr lang="en-US" dirty="0" smtClean="0"/>
              <a:t>2. At this hackathon, we’ll strive for open-* </a:t>
            </a:r>
          </a:p>
          <a:p>
            <a:pPr algn="l"/>
            <a:r>
              <a:rPr lang="en-US" dirty="0"/>
              <a:t>	</a:t>
            </a:r>
            <a:r>
              <a:rPr lang="en-US" dirty="0" smtClean="0"/>
              <a:t>-source, -projects, -solutions, -collaboration </a:t>
            </a:r>
          </a:p>
        </p:txBody>
      </p:sp>
      <p:pic>
        <p:nvPicPr>
          <p:cNvPr id="9" name="Picture 8"/>
          <p:cNvPicPr>
            <a:picLocks noChangeAspect="1"/>
          </p:cNvPicPr>
          <p:nvPr/>
        </p:nvPicPr>
        <p:blipFill>
          <a:blip r:embed="rId6"/>
          <a:stretch>
            <a:fillRect/>
          </a:stretch>
        </p:blipFill>
        <p:spPr>
          <a:xfrm>
            <a:off x="2455100" y="2387253"/>
            <a:ext cx="4233799" cy="2896810"/>
          </a:xfrm>
          <a:prstGeom prst="rect">
            <a:avLst/>
          </a:prstGeom>
          <a:ln>
            <a:solidFill>
              <a:schemeClr val="accent1">
                <a:lumMod val="75000"/>
              </a:schemeClr>
            </a:solidFill>
          </a:ln>
        </p:spPr>
      </p:pic>
    </p:spTree>
    <p:extLst>
      <p:ext uri="{BB962C8B-B14F-4D97-AF65-F5344CB8AC3E}">
        <p14:creationId xmlns:p14="http://schemas.microsoft.com/office/powerpoint/2010/main" val="1913092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972301" y="2630001"/>
            <a:ext cx="684254" cy="523604"/>
          </a:xfrm>
          <a:prstGeom prst="rect">
            <a:avLst/>
          </a:prstGeom>
        </p:spPr>
      </p:pic>
      <p:sp>
        <p:nvSpPr>
          <p:cNvPr id="2" name="Slide Number Placeholder 1"/>
          <p:cNvSpPr>
            <a:spLocks noGrp="1"/>
          </p:cNvSpPr>
          <p:nvPr>
            <p:ph type="sldNum" sz="quarter" idx="10"/>
          </p:nvPr>
        </p:nvSpPr>
        <p:spPr/>
        <p:txBody>
          <a:bodyPr/>
          <a:lstStyle/>
          <a:p>
            <a:r>
              <a:rPr lang="en-US" smtClean="0"/>
              <a:t>Page </a:t>
            </a:r>
            <a:fld id="{060BD193-E118-4B16-863C-C8C12C675E3E}" type="slidenum">
              <a:rPr lang="en-US" smtClean="0"/>
              <a:pPr/>
              <a:t>3</a:t>
            </a:fld>
            <a:endParaRPr lang="en-US" dirty="0"/>
          </a:p>
        </p:txBody>
      </p:sp>
      <p:sp>
        <p:nvSpPr>
          <p:cNvPr id="3" name="Title 2"/>
          <p:cNvSpPr>
            <a:spLocks noGrp="1"/>
          </p:cNvSpPr>
          <p:nvPr>
            <p:ph type="title"/>
          </p:nvPr>
        </p:nvSpPr>
        <p:spPr/>
        <p:txBody>
          <a:bodyPr/>
          <a:lstStyle/>
          <a:p>
            <a:r>
              <a:rPr lang="en-US" dirty="0" smtClean="0"/>
              <a:t>Workloads Move from Edge to Cloud… and Back</a:t>
            </a:r>
            <a:br>
              <a:rPr lang="en-US" dirty="0" smtClean="0"/>
            </a:br>
            <a:r>
              <a:rPr lang="en-US" sz="1800" dirty="0"/>
              <a:t>Reconfigurable accelerators also needed at the edge</a:t>
            </a:r>
          </a:p>
        </p:txBody>
      </p:sp>
      <p:sp>
        <p:nvSpPr>
          <p:cNvPr id="15" name="TextBox 14"/>
          <p:cNvSpPr txBox="1"/>
          <p:nvPr/>
        </p:nvSpPr>
        <p:spPr bwMode="auto">
          <a:xfrm>
            <a:off x="4823824" y="4171950"/>
            <a:ext cx="3916458"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34290" rIns="68580" bIns="34290" numCol="1" rtlCol="0" anchor="t" anchorCtr="0" compatLnSpc="1">
            <a:prstTxWarp prst="textNoShape">
              <a:avLst/>
            </a:prstTxWarp>
            <a:spAutoFit/>
          </a:bodyPr>
          <a:lstStyle/>
          <a:p>
            <a:pPr>
              <a:lnSpc>
                <a:spcPct val="100000"/>
              </a:lnSpc>
            </a:pPr>
            <a:r>
              <a:rPr lang="en-US" sz="1500" kern="0" dirty="0">
                <a:solidFill>
                  <a:schemeClr val="tx1">
                    <a:lumMod val="75000"/>
                    <a:lumOff val="25000"/>
                  </a:schemeClr>
                </a:solidFill>
              </a:rPr>
              <a:t>Applications are moving to the Edge:</a:t>
            </a:r>
          </a:p>
          <a:p>
            <a:pPr>
              <a:lnSpc>
                <a:spcPct val="100000"/>
              </a:lnSpc>
            </a:pPr>
            <a:r>
              <a:rPr lang="en-US" kern="0" dirty="0">
                <a:solidFill>
                  <a:schemeClr val="tx1">
                    <a:lumMod val="75000"/>
                    <a:lumOff val="25000"/>
                  </a:schemeClr>
                </a:solidFill>
              </a:rPr>
              <a:t>p</a:t>
            </a:r>
            <a:r>
              <a:rPr lang="en-US" kern="0" dirty="0" smtClean="0">
                <a:solidFill>
                  <a:schemeClr val="tx1">
                    <a:lumMod val="75000"/>
                    <a:lumOff val="25000"/>
                  </a:schemeClr>
                </a:solidFill>
              </a:rPr>
              <a:t>reprocessing, lower network transfer</a:t>
            </a:r>
          </a:p>
        </p:txBody>
      </p:sp>
      <p:grpSp>
        <p:nvGrpSpPr>
          <p:cNvPr id="16" name="Group 15"/>
          <p:cNvGrpSpPr/>
          <p:nvPr/>
        </p:nvGrpSpPr>
        <p:grpSpPr>
          <a:xfrm>
            <a:off x="803601" y="2541247"/>
            <a:ext cx="2121094" cy="1177042"/>
            <a:chOff x="8783318" y="1508454"/>
            <a:chExt cx="2828125" cy="1569390"/>
          </a:xfrm>
        </p:grpSpPr>
        <p:pic>
          <p:nvPicPr>
            <p:cNvPr id="18" name="Picture 17"/>
            <p:cNvPicPr>
              <a:picLocks noChangeAspect="1"/>
            </p:cNvPicPr>
            <p:nvPr/>
          </p:nvPicPr>
          <p:blipFill>
            <a:blip r:embed="rId4" cstate="screen">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480998" y="1508454"/>
              <a:ext cx="1571124" cy="1105024"/>
            </a:xfrm>
            <a:prstGeom prst="rect">
              <a:avLst/>
            </a:prstGeom>
          </p:spPr>
        </p:pic>
        <p:sp>
          <p:nvSpPr>
            <p:cNvPr id="19" name="Rectangle 18"/>
            <p:cNvSpPr/>
            <p:nvPr/>
          </p:nvSpPr>
          <p:spPr>
            <a:xfrm>
              <a:off x="8783318" y="2585401"/>
              <a:ext cx="2828125" cy="492443"/>
            </a:xfrm>
            <a:prstGeom prst="rect">
              <a:avLst/>
            </a:prstGeom>
          </p:spPr>
          <p:txBody>
            <a:bodyPr wrap="none">
              <a:spAutoFit/>
            </a:bodyPr>
            <a:lstStyle/>
            <a:p>
              <a:r>
                <a:rPr lang="en-US" b="1" kern="0" dirty="0" smtClean="0">
                  <a:solidFill>
                    <a:srgbClr val="008CA8"/>
                  </a:solidFill>
                </a:rPr>
                <a:t>Cloud Computing</a:t>
              </a:r>
              <a:endParaRPr lang="en-US" b="1" dirty="0">
                <a:solidFill>
                  <a:srgbClr val="008CA8"/>
                </a:solidFill>
              </a:endParaRPr>
            </a:p>
          </p:txBody>
        </p:sp>
      </p:grpSp>
      <p:grpSp>
        <p:nvGrpSpPr>
          <p:cNvPr id="27" name="Group 26"/>
          <p:cNvGrpSpPr/>
          <p:nvPr/>
        </p:nvGrpSpPr>
        <p:grpSpPr>
          <a:xfrm>
            <a:off x="6020307" y="2286000"/>
            <a:ext cx="2031325" cy="1626632"/>
            <a:chOff x="7411648" y="2058027"/>
            <a:chExt cx="2708433" cy="2168843"/>
          </a:xfrm>
        </p:grpSpPr>
        <p:pic>
          <p:nvPicPr>
            <p:cNvPr id="6" name="Picture 5"/>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995173" y="2058027"/>
              <a:ext cx="729811" cy="629098"/>
            </a:xfrm>
            <a:prstGeom prst="rect">
              <a:avLst/>
            </a:prstGeom>
          </p:spPr>
        </p:pic>
        <p:sp>
          <p:nvSpPr>
            <p:cNvPr id="31" name="Rectangle 30"/>
            <p:cNvSpPr/>
            <p:nvPr/>
          </p:nvSpPr>
          <p:spPr>
            <a:xfrm>
              <a:off x="7411648" y="3734427"/>
              <a:ext cx="2708433" cy="492443"/>
            </a:xfrm>
            <a:prstGeom prst="rect">
              <a:avLst/>
            </a:prstGeom>
          </p:spPr>
          <p:txBody>
            <a:bodyPr wrap="none">
              <a:spAutoFit/>
            </a:bodyPr>
            <a:lstStyle/>
            <a:p>
              <a:pPr algn="l"/>
              <a:r>
                <a:rPr lang="en-US" b="1" kern="0" dirty="0" smtClean="0">
                  <a:solidFill>
                    <a:srgbClr val="008CA8"/>
                  </a:solidFill>
                </a:rPr>
                <a:t>Edge Computing</a:t>
              </a:r>
              <a:endParaRPr lang="en-US" b="1" dirty="0">
                <a:solidFill>
                  <a:srgbClr val="008CA8"/>
                </a:solidFill>
              </a:endParaRPr>
            </a:p>
          </p:txBody>
        </p:sp>
      </p:grpSp>
      <p:cxnSp>
        <p:nvCxnSpPr>
          <p:cNvPr id="35" name="Straight Arrow Connector 34"/>
          <p:cNvCxnSpPr/>
          <p:nvPr/>
        </p:nvCxnSpPr>
        <p:spPr bwMode="auto">
          <a:xfrm>
            <a:off x="3771900" y="3086100"/>
            <a:ext cx="1167848" cy="0"/>
          </a:xfrm>
          <a:prstGeom prst="straightConnector1">
            <a:avLst/>
          </a:prstGeom>
          <a:solidFill>
            <a:schemeClr val="tx2"/>
          </a:solidFill>
          <a:ln w="47625" cap="flat" cmpd="sng" algn="ctr">
            <a:solidFill>
              <a:schemeClr val="accent1"/>
            </a:solidFill>
            <a:prstDash val="solid"/>
            <a:round/>
            <a:headEnd type="arrow" w="med" len="med"/>
            <a:tailEnd type="arrow"/>
          </a:ln>
          <a:effectLst>
            <a:outerShdw blurRad="50800" dist="38100" dir="2700000" algn="tl" rotWithShape="0">
              <a:prstClr val="black">
                <a:alpha val="40000"/>
              </a:prstClr>
            </a:outerShdw>
          </a:effectLst>
        </p:spPr>
      </p:cxnSp>
      <p:sp>
        <p:nvSpPr>
          <p:cNvPr id="1027" name="Rectangle 1026"/>
          <p:cNvSpPr/>
          <p:nvPr/>
        </p:nvSpPr>
        <p:spPr>
          <a:xfrm>
            <a:off x="220695" y="4167916"/>
            <a:ext cx="3390673" cy="600164"/>
          </a:xfrm>
          <a:prstGeom prst="rect">
            <a:avLst/>
          </a:prstGeom>
        </p:spPr>
        <p:txBody>
          <a:bodyPr wrap="none">
            <a:spAutoFit/>
          </a:bodyPr>
          <a:lstStyle/>
          <a:p>
            <a:r>
              <a:rPr lang="en-US" sz="1500" kern="0" dirty="0">
                <a:solidFill>
                  <a:schemeClr val="tx1">
                    <a:lumMod val="75000"/>
                    <a:lumOff val="25000"/>
                  </a:schemeClr>
                </a:solidFill>
              </a:rPr>
              <a:t>Applications are moving to the Cloud:</a:t>
            </a:r>
          </a:p>
          <a:p>
            <a:r>
              <a:rPr lang="en-US" kern="0" dirty="0" smtClean="0">
                <a:solidFill>
                  <a:schemeClr val="tx1">
                    <a:lumMod val="75000"/>
                    <a:lumOff val="25000"/>
                  </a:schemeClr>
                </a:solidFill>
              </a:rPr>
              <a:t>centralized, elastic resources…</a:t>
            </a:r>
          </a:p>
        </p:txBody>
      </p:sp>
      <p:pic>
        <p:nvPicPr>
          <p:cNvPr id="7" name="Picture 6"/>
          <p:cNvPicPr>
            <a:picLocks noChangeAspect="1"/>
          </p:cNvPicPr>
          <p:nvPr/>
        </p:nvPicPr>
        <p:blipFill>
          <a:blip r:embed="rId7"/>
          <a:stretch>
            <a:fillRect/>
          </a:stretch>
        </p:blipFill>
        <p:spPr>
          <a:xfrm>
            <a:off x="6457951" y="3028950"/>
            <a:ext cx="535217" cy="539852"/>
          </a:xfrm>
          <a:prstGeom prst="rect">
            <a:avLst/>
          </a:prstGeom>
        </p:spPr>
      </p:pic>
      <p:pic>
        <p:nvPicPr>
          <p:cNvPr id="8" name="Picture 7"/>
          <p:cNvPicPr>
            <a:picLocks noChangeAspect="1"/>
          </p:cNvPicPr>
          <p:nvPr/>
        </p:nvPicPr>
        <p:blipFill>
          <a:blip r:embed="rId8"/>
          <a:stretch>
            <a:fillRect/>
          </a:stretch>
        </p:blipFill>
        <p:spPr>
          <a:xfrm>
            <a:off x="5984020" y="2692628"/>
            <a:ext cx="473930" cy="571893"/>
          </a:xfrm>
          <a:prstGeom prst="rect">
            <a:avLst/>
          </a:prstGeom>
        </p:spPr>
      </p:pic>
    </p:spTree>
    <p:extLst>
      <p:ext uri="{BB962C8B-B14F-4D97-AF65-F5344CB8AC3E}">
        <p14:creationId xmlns:p14="http://schemas.microsoft.com/office/powerpoint/2010/main" val="23942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dirty="0" smtClean="0">
                <a:solidFill>
                  <a:srgbClr val="000000"/>
                </a:solidFill>
              </a:rPr>
              <a:t>Page </a:t>
            </a:r>
            <a:fld id="{060BD193-E118-4B16-863C-C8C12C675E3E}" type="slidenum">
              <a:rPr smtClean="0">
                <a:solidFill>
                  <a:srgbClr val="000000"/>
                </a:solidFill>
              </a:rPr>
              <a:pPr>
                <a:defRPr/>
              </a:pPr>
              <a:t>30</a:t>
            </a:fld>
            <a:endParaRPr dirty="0">
              <a:solidFill>
                <a:srgbClr val="000000"/>
              </a:solidFill>
            </a:endParaRPr>
          </a:p>
        </p:txBody>
      </p:sp>
      <p:sp>
        <p:nvSpPr>
          <p:cNvPr id="5" name="Title 4"/>
          <p:cNvSpPr>
            <a:spLocks noGrp="1"/>
          </p:cNvSpPr>
          <p:nvPr>
            <p:ph type="title"/>
          </p:nvPr>
        </p:nvSpPr>
        <p:spPr/>
        <p:txBody>
          <a:bodyPr/>
          <a:lstStyle/>
          <a:p>
            <a:r>
              <a:rPr lang="en-US" dirty="0" smtClean="0"/>
              <a:t>           Notebooks: browser-based development</a:t>
            </a:r>
            <a:r>
              <a:rPr lang="en-US" dirty="0"/>
              <a:t/>
            </a:r>
            <a:br>
              <a:rPr lang="en-US" dirty="0"/>
            </a:br>
            <a:r>
              <a:rPr lang="en-US" dirty="0" smtClean="0"/>
              <a:t>                             … with rich, multi-media support</a:t>
            </a:r>
            <a:endParaRPr lang="en-US" dirty="0"/>
          </a:p>
        </p:txBody>
      </p:sp>
      <p:sp>
        <p:nvSpPr>
          <p:cNvPr id="56" name="Rectangle 55"/>
          <p:cNvSpPr/>
          <p:nvPr/>
        </p:nvSpPr>
        <p:spPr>
          <a:xfrm>
            <a:off x="0" y="5389647"/>
            <a:ext cx="4802587" cy="261610"/>
          </a:xfrm>
          <a:prstGeom prst="rect">
            <a:avLst/>
          </a:prstGeom>
        </p:spPr>
        <p:txBody>
          <a:bodyPr wrap="square">
            <a:spAutoFit/>
          </a:bodyPr>
          <a:lstStyle/>
          <a:p>
            <a:r>
              <a:rPr lang="en-US" sz="1100" dirty="0" smtClean="0"/>
              <a:t>github.com/</a:t>
            </a:r>
            <a:r>
              <a:rPr lang="en-US" sz="1100" dirty="0" err="1" smtClean="0"/>
              <a:t>ipython</a:t>
            </a:r>
            <a:r>
              <a:rPr lang="en-US" sz="1100" dirty="0" smtClean="0"/>
              <a:t>/</a:t>
            </a:r>
            <a:r>
              <a:rPr lang="en-US" sz="1100" dirty="0" err="1" smtClean="0"/>
              <a:t>ipython</a:t>
            </a:r>
            <a:r>
              <a:rPr lang="en-US" sz="1100" dirty="0" smtClean="0"/>
              <a:t>/wiki/A-gallery-of-interesting-</a:t>
            </a:r>
            <a:r>
              <a:rPr lang="en-US" sz="1100" dirty="0" err="1" smtClean="0"/>
              <a:t>IPython</a:t>
            </a:r>
            <a:r>
              <a:rPr lang="en-US" sz="1100" dirty="0" smtClean="0"/>
              <a:t>-Notebooks</a:t>
            </a:r>
            <a:endParaRPr lang="en-US" sz="1100" dirty="0"/>
          </a:p>
        </p:txBody>
      </p:sp>
      <p:pic>
        <p:nvPicPr>
          <p:cNvPr id="7" name="Picture 6"/>
          <p:cNvPicPr>
            <a:picLocks noChangeAspect="1"/>
          </p:cNvPicPr>
          <p:nvPr/>
        </p:nvPicPr>
        <p:blipFill>
          <a:blip r:embed="rId3"/>
          <a:stretch>
            <a:fillRect/>
          </a:stretch>
        </p:blipFill>
        <p:spPr>
          <a:xfrm>
            <a:off x="270931" y="1405400"/>
            <a:ext cx="4173848" cy="3869075"/>
          </a:xfrm>
          <a:prstGeom prst="rect">
            <a:avLst/>
          </a:prstGeom>
        </p:spPr>
      </p:pic>
      <p:sp>
        <p:nvSpPr>
          <p:cNvPr id="8" name="TextBox 7"/>
          <p:cNvSpPr txBox="1"/>
          <p:nvPr/>
        </p:nvSpPr>
        <p:spPr bwMode="auto">
          <a:xfrm>
            <a:off x="0" y="5993469"/>
            <a:ext cx="9143999" cy="397032"/>
          </a:xfrm>
          <a:prstGeom prst="rect">
            <a:avLst/>
          </a:prstGeom>
          <a:solidFill>
            <a:srgbClr val="0D0359"/>
          </a:solidFill>
        </p:spPr>
        <p:txBody>
          <a:bodyPr wrap="square">
            <a:spAutoFit/>
          </a:bodyPr>
          <a:lstStyle>
            <a:defPPr>
              <a:defRPr lang="en-US"/>
            </a:defPPr>
            <a:lvl1pPr marL="91440" indent="-228600" eaLnBrk="0" hangingPunct="0">
              <a:lnSpc>
                <a:spcPct val="110000"/>
              </a:lnSpc>
              <a:spcBef>
                <a:spcPts val="0"/>
              </a:spcBef>
              <a:buClr>
                <a:schemeClr val="tx2"/>
              </a:buClr>
              <a:buSzPct val="88000"/>
              <a:defRPr kern="0">
                <a:solidFill>
                  <a:schemeClr val="bg1"/>
                </a:solidFill>
              </a:defRPr>
            </a:lvl1pPr>
          </a:lstStyle>
          <a:p>
            <a:r>
              <a:rPr lang="en-US" dirty="0"/>
              <a:t>Part of a broader trend </a:t>
            </a:r>
            <a:r>
              <a:rPr lang="en-US" dirty="0" smtClean="0"/>
              <a:t>towards new, web-based </a:t>
            </a:r>
            <a:r>
              <a:rPr lang="en-US" dirty="0"/>
              <a:t>IDEs</a:t>
            </a:r>
          </a:p>
        </p:txBody>
      </p:sp>
      <p:sp>
        <p:nvSpPr>
          <p:cNvPr id="2" name="TextBox 1"/>
          <p:cNvSpPr txBox="1"/>
          <p:nvPr/>
        </p:nvSpPr>
        <p:spPr bwMode="auto">
          <a:xfrm>
            <a:off x="4565376" y="1952814"/>
            <a:ext cx="436914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marL="285750" indent="-285750" algn="l">
              <a:lnSpc>
                <a:spcPct val="100000"/>
              </a:lnSpc>
              <a:buFont typeface="Arial" panose="020B0604020202020204" pitchFamily="34" charset="0"/>
              <a:buChar char="•"/>
            </a:pPr>
            <a:r>
              <a:rPr lang="en-US" kern="0" dirty="0" smtClean="0">
                <a:solidFill>
                  <a:schemeClr val="tx1">
                    <a:lumMod val="75000"/>
                    <a:lumOff val="25000"/>
                  </a:schemeClr>
                </a:solidFill>
              </a:rPr>
              <a:t>Designed for</a:t>
            </a:r>
          </a:p>
          <a:p>
            <a:pPr marL="742950" lvl="1" indent="-285750" algn="l">
              <a:buFont typeface="Arial" panose="020B0604020202020204" pitchFamily="34" charset="0"/>
              <a:buChar char="•"/>
            </a:pPr>
            <a:r>
              <a:rPr lang="en-US" kern="0" dirty="0" smtClean="0">
                <a:solidFill>
                  <a:schemeClr val="tx1">
                    <a:lumMod val="75000"/>
                    <a:lumOff val="25000"/>
                  </a:schemeClr>
                </a:solidFill>
              </a:rPr>
              <a:t>Interactive, exploratory computing </a:t>
            </a:r>
          </a:p>
          <a:p>
            <a:pPr marL="742950" lvl="1" indent="-285750" algn="l">
              <a:buFont typeface="Arial" panose="020B0604020202020204" pitchFamily="34" charset="0"/>
              <a:buChar char="•"/>
            </a:pPr>
            <a:r>
              <a:rPr lang="en-US" kern="0" dirty="0" smtClean="0">
                <a:solidFill>
                  <a:schemeClr val="tx1">
                    <a:lumMod val="75000"/>
                    <a:lumOff val="25000"/>
                  </a:schemeClr>
                </a:solidFill>
              </a:rPr>
              <a:t>Reproducible results</a:t>
            </a:r>
            <a:endParaRPr lang="en-US" kern="0" dirty="0">
              <a:solidFill>
                <a:schemeClr val="tx1">
                  <a:lumMod val="75000"/>
                  <a:lumOff val="25000"/>
                </a:schemeClr>
              </a:solidFill>
            </a:endParaRPr>
          </a:p>
          <a:p>
            <a:pPr algn="l">
              <a:lnSpc>
                <a:spcPct val="100000"/>
              </a:lnSpc>
            </a:pPr>
            <a:endParaRPr lang="en-US" kern="0" dirty="0">
              <a:solidFill>
                <a:schemeClr val="tx1">
                  <a:lumMod val="75000"/>
                  <a:lumOff val="25000"/>
                </a:schemeClr>
              </a:solidFill>
            </a:endParaRPr>
          </a:p>
          <a:p>
            <a:pPr marL="285750" indent="-285750" algn="l">
              <a:lnSpc>
                <a:spcPct val="100000"/>
              </a:lnSpc>
              <a:buFont typeface="Arial" panose="020B0604020202020204" pitchFamily="34" charset="0"/>
              <a:buChar char="•"/>
            </a:pPr>
            <a:r>
              <a:rPr lang="en-US" kern="0" dirty="0" smtClean="0">
                <a:solidFill>
                  <a:schemeClr val="tx1">
                    <a:lumMod val="75000"/>
                    <a:lumOff val="25000"/>
                  </a:schemeClr>
                </a:solidFill>
              </a:rPr>
              <a:t>Ideal for</a:t>
            </a:r>
          </a:p>
          <a:p>
            <a:pPr marL="742950" lvl="1" indent="-285750" algn="l">
              <a:buFont typeface="Arial" panose="020B0604020202020204" pitchFamily="34" charset="0"/>
              <a:buChar char="•"/>
            </a:pPr>
            <a:r>
              <a:rPr lang="en-US" kern="0" dirty="0" smtClean="0">
                <a:solidFill>
                  <a:schemeClr val="tx1">
                    <a:lumMod val="75000"/>
                    <a:lumOff val="25000"/>
                  </a:schemeClr>
                </a:solidFill>
              </a:rPr>
              <a:t>Teaching</a:t>
            </a:r>
            <a:r>
              <a:rPr lang="en-US" kern="0" dirty="0">
                <a:solidFill>
                  <a:schemeClr val="tx1">
                    <a:lumMod val="75000"/>
                    <a:lumOff val="25000"/>
                  </a:schemeClr>
                </a:solidFill>
              </a:rPr>
              <a:t> </a:t>
            </a:r>
            <a:r>
              <a:rPr lang="en-US" kern="0" dirty="0" smtClean="0">
                <a:solidFill>
                  <a:schemeClr val="tx1">
                    <a:lumMod val="75000"/>
                    <a:lumOff val="25000"/>
                  </a:schemeClr>
                </a:solidFill>
              </a:rPr>
              <a:t>and learning</a:t>
            </a:r>
          </a:p>
          <a:p>
            <a:pPr marL="742950" lvl="1" indent="-285750" algn="l">
              <a:buFont typeface="Arial" panose="020B0604020202020204" pitchFamily="34" charset="0"/>
              <a:buChar char="•"/>
            </a:pPr>
            <a:r>
              <a:rPr lang="en-US" kern="0" dirty="0" smtClean="0">
                <a:solidFill>
                  <a:schemeClr val="tx1">
                    <a:lumMod val="75000"/>
                    <a:lumOff val="25000"/>
                  </a:schemeClr>
                </a:solidFill>
              </a:rPr>
              <a:t>Projects and research</a:t>
            </a:r>
          </a:p>
          <a:p>
            <a:pPr marL="742950" lvl="1" indent="-285750" algn="l">
              <a:buFont typeface="Arial" panose="020B0604020202020204" pitchFamily="34" charset="0"/>
              <a:buChar char="•"/>
            </a:pPr>
            <a:endParaRPr lang="en-US" kern="0" dirty="0">
              <a:solidFill>
                <a:schemeClr val="tx1">
                  <a:lumMod val="75000"/>
                  <a:lumOff val="25000"/>
                </a:schemeClr>
              </a:solidFill>
            </a:endParaRPr>
          </a:p>
          <a:p>
            <a:pPr marL="285750" indent="-285750" algn="l">
              <a:buFont typeface="Arial" panose="020B0604020202020204" pitchFamily="34" charset="0"/>
              <a:buChar char="•"/>
            </a:pPr>
            <a:r>
              <a:rPr lang="en-US" kern="0" dirty="0" smtClean="0">
                <a:solidFill>
                  <a:schemeClr val="tx1">
                    <a:lumMod val="75000"/>
                    <a:lumOff val="25000"/>
                  </a:schemeClr>
                </a:solidFill>
              </a:rPr>
              <a:t>Rapid adoption</a:t>
            </a:r>
          </a:p>
          <a:p>
            <a:pPr marL="742950" lvl="1" indent="-285750" algn="l">
              <a:buFont typeface="Arial" panose="020B0604020202020204" pitchFamily="34" charset="0"/>
              <a:buChar char="•"/>
            </a:pPr>
            <a:r>
              <a:rPr lang="en-US" kern="0" dirty="0" smtClean="0">
                <a:solidFill>
                  <a:schemeClr val="tx1">
                    <a:lumMod val="75000"/>
                    <a:lumOff val="25000"/>
                  </a:schemeClr>
                </a:solidFill>
              </a:rPr>
              <a:t>Across multiple disciplines</a:t>
            </a:r>
          </a:p>
        </p:txBody>
      </p:sp>
      <p:sp>
        <p:nvSpPr>
          <p:cNvPr id="11" name="TextBox 10"/>
          <p:cNvSpPr txBox="1"/>
          <p:nvPr/>
        </p:nvSpPr>
        <p:spPr bwMode="auto">
          <a:xfrm>
            <a:off x="4565376" y="4673480"/>
            <a:ext cx="380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marL="285750" indent="-285750" algn="l">
              <a:lnSpc>
                <a:spcPct val="100000"/>
              </a:lnSpc>
              <a:buFont typeface="Arial" panose="020B0604020202020204" pitchFamily="34" charset="0"/>
              <a:buChar char="•"/>
            </a:pPr>
            <a:endParaRPr lang="en-US" kern="0" dirty="0" smtClean="0">
              <a:solidFill>
                <a:schemeClr val="tx1">
                  <a:lumMod val="75000"/>
                  <a:lumOff val="25000"/>
                </a:schemeClr>
              </a:solidFill>
            </a:endParaRPr>
          </a:p>
        </p:txBody>
      </p:sp>
      <p:pic>
        <p:nvPicPr>
          <p:cNvPr id="9" name="Picture 2" descr="Image result for jupy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85" y="42130"/>
            <a:ext cx="1021058" cy="1021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691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age result for LIGO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699" y="1727069"/>
            <a:ext cx="4229193" cy="237990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31</a:t>
            </a:fld>
            <a:endParaRPr dirty="0">
              <a:solidFill>
                <a:srgbClr val="000000"/>
              </a:solidFill>
            </a:endParaRPr>
          </a:p>
        </p:txBody>
      </p:sp>
      <p:grpSp>
        <p:nvGrpSpPr>
          <p:cNvPr id="3" name="Group 2"/>
          <p:cNvGrpSpPr/>
          <p:nvPr/>
        </p:nvGrpSpPr>
        <p:grpSpPr>
          <a:xfrm>
            <a:off x="1674147" y="787101"/>
            <a:ext cx="7366162" cy="5956870"/>
            <a:chOff x="1674147" y="787101"/>
            <a:chExt cx="7366162" cy="5956870"/>
          </a:xfrm>
        </p:grpSpPr>
        <p:pic>
          <p:nvPicPr>
            <p:cNvPr id="1026" name="Picture 2" descr="Image result for jupy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147" y="5222469"/>
              <a:ext cx="1521502" cy="152150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4073304" y="787101"/>
              <a:ext cx="4967005" cy="5576120"/>
              <a:chOff x="4073304" y="787101"/>
              <a:chExt cx="4967005" cy="5576120"/>
            </a:xfrm>
          </p:grpSpPr>
          <p:grpSp>
            <p:nvGrpSpPr>
              <p:cNvPr id="14" name="Group 13"/>
              <p:cNvGrpSpPr/>
              <p:nvPr/>
            </p:nvGrpSpPr>
            <p:grpSpPr>
              <a:xfrm>
                <a:off x="4073304" y="787101"/>
                <a:ext cx="4967005" cy="5576120"/>
                <a:chOff x="3856484" y="787101"/>
                <a:chExt cx="4967005" cy="5576120"/>
              </a:xfrm>
            </p:grpSpPr>
            <p:pic>
              <p:nvPicPr>
                <p:cNvPr id="11" name="Picture 10"/>
                <p:cNvPicPr>
                  <a:picLocks noChangeAspect="1"/>
                </p:cNvPicPr>
                <p:nvPr/>
              </p:nvPicPr>
              <p:blipFill>
                <a:blip r:embed="rId5"/>
                <a:stretch>
                  <a:fillRect/>
                </a:stretch>
              </p:blipFill>
              <p:spPr>
                <a:xfrm>
                  <a:off x="3856484" y="787101"/>
                  <a:ext cx="4711560" cy="5576120"/>
                </a:xfrm>
                <a:prstGeom prst="rect">
                  <a:avLst/>
                </a:prstGeom>
              </p:spPr>
            </p:pic>
            <p:sp>
              <p:nvSpPr>
                <p:cNvPr id="13" name="TextBox 12"/>
                <p:cNvSpPr txBox="1"/>
                <p:nvPr/>
              </p:nvSpPr>
              <p:spPr bwMode="auto">
                <a:xfrm>
                  <a:off x="6212264" y="4818387"/>
                  <a:ext cx="26112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rtlCol="0" anchor="t" anchorCtr="0" compatLnSpc="1">
                  <a:prstTxWarp prst="textNoShape">
                    <a:avLst/>
                  </a:prstTxWarp>
                  <a:spAutoFit/>
                </a:bodyPr>
                <a:lstStyle/>
                <a:p>
                  <a:pPr algn="l">
                    <a:lnSpc>
                      <a:spcPct val="100000"/>
                    </a:lnSpc>
                  </a:pPr>
                  <a:r>
                    <a:rPr lang="en-US" kern="0" dirty="0" smtClean="0">
                      <a:solidFill>
                        <a:schemeClr val="tx1">
                          <a:lumMod val="75000"/>
                          <a:lumOff val="25000"/>
                        </a:schemeClr>
                      </a:solidFill>
                    </a:rPr>
                    <a:t>LIGO results shared as  </a:t>
                  </a:r>
                </a:p>
                <a:p>
                  <a:pPr algn="l">
                    <a:lnSpc>
                      <a:spcPct val="100000"/>
                    </a:lnSpc>
                  </a:pPr>
                  <a:r>
                    <a:rPr lang="en-US" kern="0" dirty="0" err="1" smtClean="0">
                      <a:solidFill>
                        <a:schemeClr val="tx1">
                          <a:lumMod val="75000"/>
                          <a:lumOff val="25000"/>
                        </a:schemeClr>
                      </a:solidFill>
                    </a:rPr>
                    <a:t>Jupyter</a:t>
                  </a:r>
                  <a:r>
                    <a:rPr lang="en-US" kern="0" dirty="0" smtClean="0">
                      <a:solidFill>
                        <a:schemeClr val="tx1">
                          <a:lumMod val="75000"/>
                          <a:lumOff val="25000"/>
                        </a:schemeClr>
                      </a:solidFill>
                    </a:rPr>
                    <a:t> notebooks</a:t>
                  </a:r>
                </a:p>
                <a:p>
                  <a:pPr algn="l">
                    <a:lnSpc>
                      <a:spcPct val="100000"/>
                    </a:lnSpc>
                  </a:pPr>
                  <a:endParaRPr lang="en-US" kern="0" dirty="0">
                    <a:solidFill>
                      <a:schemeClr val="tx1">
                        <a:lumMod val="75000"/>
                        <a:lumOff val="25000"/>
                      </a:schemeClr>
                    </a:solidFill>
                  </a:endParaRPr>
                </a:p>
                <a:p>
                  <a:pPr algn="l">
                    <a:lnSpc>
                      <a:spcPct val="100000"/>
                    </a:lnSpc>
                  </a:pPr>
                  <a:endParaRPr lang="en-US" kern="0" dirty="0" smtClean="0">
                    <a:solidFill>
                      <a:schemeClr val="tx1">
                        <a:lumMod val="75000"/>
                        <a:lumOff val="25000"/>
                      </a:schemeClr>
                    </a:solidFill>
                  </a:endParaRPr>
                </a:p>
              </p:txBody>
            </p:sp>
          </p:grpSp>
          <p:sp>
            <p:nvSpPr>
              <p:cNvPr id="15" name="Rectangle 14"/>
              <p:cNvSpPr/>
              <p:nvPr/>
            </p:nvSpPr>
            <p:spPr>
              <a:xfrm>
                <a:off x="6341825" y="5775471"/>
                <a:ext cx="2587658" cy="415498"/>
              </a:xfrm>
              <a:prstGeom prst="rect">
                <a:avLst/>
              </a:prstGeom>
            </p:spPr>
            <p:txBody>
              <a:bodyPr wrap="square">
                <a:spAutoFit/>
              </a:bodyPr>
              <a:lstStyle/>
              <a:p>
                <a:pPr algn="l"/>
                <a:r>
                  <a:rPr lang="en-US" sz="1050" dirty="0">
                    <a:hlinkClick r:id="rId6"/>
                  </a:rPr>
                  <a:t>https://</a:t>
                </a:r>
                <a:r>
                  <a:rPr lang="en-US" sz="1050" dirty="0" smtClean="0">
                    <a:hlinkClick r:id="rId6"/>
                  </a:rPr>
                  <a:t>losc.ligo.org/s/events/GW150914/GW150914_tutorial.html</a:t>
                </a:r>
                <a:r>
                  <a:rPr lang="en-US" sz="1050" dirty="0" smtClean="0"/>
                  <a:t> </a:t>
                </a:r>
                <a:endParaRPr lang="en-US" sz="1050" dirty="0"/>
              </a:p>
            </p:txBody>
          </p:sp>
        </p:grpSp>
      </p:grpSp>
      <p:pic>
        <p:nvPicPr>
          <p:cNvPr id="4" name="Picture 2" descr="Image result for LI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723" y="2886931"/>
            <a:ext cx="3562350" cy="2114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8"/>
          <a:stretch>
            <a:fillRect/>
          </a:stretch>
        </p:blipFill>
        <p:spPr>
          <a:xfrm>
            <a:off x="653723" y="764754"/>
            <a:ext cx="3562350" cy="2581275"/>
          </a:xfrm>
          <a:prstGeom prst="rect">
            <a:avLst/>
          </a:prstGeom>
        </p:spPr>
      </p:pic>
    </p:spTree>
    <p:extLst>
      <p:ext uri="{BB962C8B-B14F-4D97-AF65-F5344CB8AC3E}">
        <p14:creationId xmlns:p14="http://schemas.microsoft.com/office/powerpoint/2010/main" val="353207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32</a:t>
            </a:fld>
            <a:endParaRPr dirty="0">
              <a:solidFill>
                <a:srgbClr val="000000"/>
              </a:solidFill>
            </a:endParaRPr>
          </a:p>
        </p:txBody>
      </p:sp>
      <p:sp>
        <p:nvSpPr>
          <p:cNvPr id="4" name="TextBox 3"/>
          <p:cNvSpPr txBox="1"/>
          <p:nvPr/>
        </p:nvSpPr>
        <p:spPr bwMode="auto">
          <a:xfrm>
            <a:off x="876300" y="2548467"/>
            <a:ext cx="304185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3600" kern="0" dirty="0" smtClean="0">
                <a:solidFill>
                  <a:schemeClr val="tx1">
                    <a:lumMod val="75000"/>
                    <a:lumOff val="25000"/>
                  </a:schemeClr>
                </a:solidFill>
              </a:rPr>
              <a:t>Welcome and </a:t>
            </a:r>
          </a:p>
          <a:p>
            <a:pPr>
              <a:lnSpc>
                <a:spcPct val="100000"/>
              </a:lnSpc>
            </a:pPr>
            <a:r>
              <a:rPr lang="en-US" sz="3600" kern="0" dirty="0" smtClean="0">
                <a:solidFill>
                  <a:schemeClr val="tx1">
                    <a:lumMod val="75000"/>
                    <a:lumOff val="25000"/>
                  </a:schemeClr>
                </a:solidFill>
              </a:rPr>
              <a:t>Orientation</a:t>
            </a:r>
          </a:p>
        </p:txBody>
      </p:sp>
      <p:sp>
        <p:nvSpPr>
          <p:cNvPr id="5" name="TextBox 4"/>
          <p:cNvSpPr txBox="1"/>
          <p:nvPr/>
        </p:nvSpPr>
        <p:spPr>
          <a:xfrm>
            <a:off x="4593371" y="1146820"/>
            <a:ext cx="4550629" cy="3908762"/>
          </a:xfrm>
          <a:prstGeom prst="rect">
            <a:avLst/>
          </a:prstGeom>
          <a:noFill/>
        </p:spPr>
        <p:txBody>
          <a:bodyPr wrap="square" rtlCol="0">
            <a:spAutoFit/>
          </a:bodyPr>
          <a:lstStyle/>
          <a:p>
            <a:pPr algn="l">
              <a:lnSpc>
                <a:spcPct val="100000"/>
              </a:lnSpc>
              <a:spcBef>
                <a:spcPts val="0"/>
              </a:spcBef>
            </a:pPr>
            <a:endParaRPr lang="en-US" sz="2400" dirty="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latin typeface="Calibri" panose="020F0502020204030204" pitchFamily="34" charset="0"/>
              </a:rPr>
              <a:t>Logistics</a:t>
            </a:r>
          </a:p>
          <a:p>
            <a:pPr algn="l">
              <a:spcBef>
                <a:spcPts val="0"/>
              </a:spcBef>
            </a:pPr>
            <a:endParaRPr lang="en-US" sz="2400" dirty="0">
              <a:latin typeface="Calibri" panose="020F0502020204030204" pitchFamily="34" charset="0"/>
            </a:endParaRPr>
          </a:p>
          <a:p>
            <a:pPr marL="342900" indent="-342900" algn="l">
              <a:lnSpc>
                <a:spcPct val="100000"/>
              </a:lnSpc>
              <a:spcBef>
                <a:spcPts val="0"/>
              </a:spcBef>
              <a:buFont typeface="Arial" panose="020B0604020202020204" pitchFamily="34" charset="0"/>
              <a:buChar char="•"/>
            </a:pPr>
            <a:r>
              <a:rPr lang="en-US" sz="2400" dirty="0" smtClean="0">
                <a:latin typeface="Calibri" panose="020F0502020204030204" pitchFamily="34" charset="0"/>
              </a:rPr>
              <a:t>Hackathon Theme &amp; Goals</a:t>
            </a:r>
            <a:endParaRPr lang="en-US" sz="2400" dirty="0">
              <a:latin typeface="Calibri" panose="020F0502020204030204" pitchFamily="34" charset="0"/>
            </a:endParaRPr>
          </a:p>
          <a:p>
            <a:pPr marL="342900" indent="-342900" algn="l">
              <a:spcBef>
                <a:spcPts val="0"/>
              </a:spcBef>
              <a:buFont typeface="Arial" panose="020B0604020202020204" pitchFamily="34" charset="0"/>
              <a:buChar char="•"/>
            </a:pPr>
            <a:endParaRPr lang="en-US" sz="2400" dirty="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solidFill>
                  <a:schemeClr val="accent2">
                    <a:lumMod val="60000"/>
                    <a:lumOff val="40000"/>
                  </a:schemeClr>
                </a:solidFill>
                <a:latin typeface="Calibri" panose="020F0502020204030204" pitchFamily="34" charset="0"/>
              </a:rPr>
              <a:t>Community Projects</a:t>
            </a:r>
          </a:p>
          <a:p>
            <a:pPr algn="l">
              <a:spcBef>
                <a:spcPts val="0"/>
              </a:spcBef>
            </a:pPr>
            <a:endParaRPr lang="en-US" sz="2400" dirty="0" smtClean="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latin typeface="Calibri" panose="020F0502020204030204" pitchFamily="34" charset="0"/>
              </a:rPr>
              <a:t>Head back up to Retreat!</a:t>
            </a:r>
            <a:endParaRPr lang="en-US" sz="1600" dirty="0" smtClean="0">
              <a:latin typeface="Calibri" panose="020F0502020204030204" pitchFamily="34" charset="0"/>
            </a:endParaRPr>
          </a:p>
          <a:p>
            <a:pPr marL="342900" indent="-342900" algn="l">
              <a:spcBef>
                <a:spcPts val="0"/>
              </a:spcBef>
              <a:buFont typeface="Arial" panose="020B0604020202020204" pitchFamily="34" charset="0"/>
              <a:buChar char="•"/>
            </a:pPr>
            <a:endParaRPr lang="en-US" sz="1600" dirty="0">
              <a:latin typeface="Calibri" panose="020F0502020204030204" pitchFamily="34" charset="0"/>
            </a:endParaRPr>
          </a:p>
          <a:p>
            <a:pPr marL="342900" indent="-342900" algn="l">
              <a:spcBef>
                <a:spcPts val="0"/>
              </a:spcBef>
              <a:buFont typeface="Arial" panose="020B0604020202020204" pitchFamily="34" charset="0"/>
              <a:buChar char="•"/>
            </a:pPr>
            <a:endParaRPr lang="en-US" sz="1600" dirty="0">
              <a:latin typeface="Calibri" panose="020F0502020204030204" pitchFamily="34" charset="0"/>
            </a:endParaRPr>
          </a:p>
          <a:p>
            <a:pPr marL="342900" indent="-342900" algn="l">
              <a:spcBef>
                <a:spcPts val="0"/>
              </a:spcBef>
              <a:buFont typeface="Arial" panose="020B0604020202020204" pitchFamily="34" charset="0"/>
              <a:buChar char="•"/>
            </a:pPr>
            <a:endParaRPr lang="en-US" sz="2400" dirty="0" smtClean="0">
              <a:latin typeface="Calibri" panose="020F0502020204030204" pitchFamily="34" charset="0"/>
            </a:endParaRPr>
          </a:p>
        </p:txBody>
      </p:sp>
      <p:pic>
        <p:nvPicPr>
          <p:cNvPr id="6" name="Picture 5"/>
          <p:cNvPicPr>
            <a:picLocks noChangeAspect="1"/>
          </p:cNvPicPr>
          <p:nvPr/>
        </p:nvPicPr>
        <p:blipFill>
          <a:blip r:embed="rId3"/>
          <a:stretch>
            <a:fillRect/>
          </a:stretch>
        </p:blipFill>
        <p:spPr>
          <a:xfrm>
            <a:off x="457200" y="5364807"/>
            <a:ext cx="3943350" cy="667938"/>
          </a:xfrm>
          <a:prstGeom prst="rect">
            <a:avLst/>
          </a:prstGeom>
        </p:spPr>
      </p:pic>
    </p:spTree>
    <p:extLst>
      <p:ext uri="{BB962C8B-B14F-4D97-AF65-F5344CB8AC3E}">
        <p14:creationId xmlns:p14="http://schemas.microsoft.com/office/powerpoint/2010/main" val="39533892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33</a:t>
            </a:fld>
            <a:endParaRPr dirty="0">
              <a:solidFill>
                <a:srgbClr val="000000"/>
              </a:solidFill>
            </a:endParaRPr>
          </a:p>
        </p:txBody>
      </p:sp>
      <p:sp>
        <p:nvSpPr>
          <p:cNvPr id="3" name="Title 2"/>
          <p:cNvSpPr>
            <a:spLocks noGrp="1"/>
          </p:cNvSpPr>
          <p:nvPr>
            <p:ph type="title"/>
          </p:nvPr>
        </p:nvSpPr>
        <p:spPr/>
        <p:txBody>
          <a:bodyPr/>
          <a:lstStyle/>
          <a:p>
            <a:r>
              <a:rPr lang="en-US" dirty="0" err="1" smtClean="0"/>
              <a:t>Hackathons</a:t>
            </a:r>
            <a:r>
              <a:rPr lang="en-US" dirty="0" smtClean="0"/>
              <a:t> and </a:t>
            </a:r>
            <a:r>
              <a:rPr lang="en-US" dirty="0" err="1" smtClean="0"/>
              <a:t>Usergroups</a:t>
            </a:r>
            <a:endParaRPr lang="en-US" dirty="0"/>
          </a:p>
        </p:txBody>
      </p:sp>
      <p:sp>
        <p:nvSpPr>
          <p:cNvPr id="5" name="TextBox 4"/>
          <p:cNvSpPr txBox="1"/>
          <p:nvPr/>
        </p:nvSpPr>
        <p:spPr bwMode="auto">
          <a:xfrm>
            <a:off x="301266" y="3685880"/>
            <a:ext cx="32213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gn="l">
              <a:lnSpc>
                <a:spcPct val="100000"/>
              </a:lnSpc>
            </a:pPr>
            <a:r>
              <a:rPr lang="en-US" kern="0" dirty="0">
                <a:solidFill>
                  <a:schemeClr val="tx1">
                    <a:lumMod val="75000"/>
                    <a:lumOff val="25000"/>
                  </a:schemeClr>
                </a:solidFill>
              </a:rPr>
              <a:t>Polytechnic University of </a:t>
            </a:r>
            <a:r>
              <a:rPr lang="en-US" kern="0" dirty="0" smtClean="0">
                <a:solidFill>
                  <a:schemeClr val="tx1">
                    <a:lumMod val="75000"/>
                    <a:lumOff val="25000"/>
                  </a:schemeClr>
                </a:solidFill>
              </a:rPr>
              <a:t>Milan</a:t>
            </a:r>
          </a:p>
          <a:p>
            <a:pPr algn="l">
              <a:lnSpc>
                <a:spcPct val="100000"/>
              </a:lnSpc>
            </a:pPr>
            <a:r>
              <a:rPr lang="en-US" kern="0" dirty="0" smtClean="0">
                <a:solidFill>
                  <a:schemeClr val="tx1">
                    <a:lumMod val="75000"/>
                    <a:lumOff val="25000"/>
                  </a:schemeClr>
                </a:solidFill>
              </a:rPr>
              <a:t>100+ student </a:t>
            </a:r>
            <a:r>
              <a:rPr lang="en-US" kern="0" dirty="0" err="1" smtClean="0">
                <a:solidFill>
                  <a:schemeClr val="tx1">
                    <a:lumMod val="75000"/>
                    <a:lumOff val="25000"/>
                  </a:schemeClr>
                </a:solidFill>
              </a:rPr>
              <a:t>hackathon</a:t>
            </a:r>
            <a:endParaRPr lang="en-US" kern="0" dirty="0" smtClean="0">
              <a:solidFill>
                <a:schemeClr val="tx1">
                  <a:lumMod val="75000"/>
                  <a:lumOff val="25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423" y="2483990"/>
            <a:ext cx="4595589" cy="3446692"/>
          </a:xfrm>
          <a:prstGeom prst="rect">
            <a:avLst/>
          </a:prstGeom>
        </p:spPr>
      </p:pic>
      <p:sp>
        <p:nvSpPr>
          <p:cNvPr id="7" name="TextBox 6"/>
          <p:cNvSpPr txBox="1"/>
          <p:nvPr/>
        </p:nvSpPr>
        <p:spPr bwMode="auto">
          <a:xfrm>
            <a:off x="6252581" y="5930682"/>
            <a:ext cx="25994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gn="r">
              <a:lnSpc>
                <a:spcPct val="100000"/>
              </a:lnSpc>
            </a:pPr>
            <a:r>
              <a:rPr lang="en-US" kern="0" dirty="0" smtClean="0">
                <a:solidFill>
                  <a:schemeClr val="tx1">
                    <a:lumMod val="75000"/>
                    <a:lumOff val="25000"/>
                  </a:schemeClr>
                </a:solidFill>
              </a:rPr>
              <a:t>Tokyo User Group</a:t>
            </a:r>
          </a:p>
          <a:p>
            <a:pPr algn="r">
              <a:lnSpc>
                <a:spcPct val="100000"/>
              </a:lnSpc>
            </a:pPr>
            <a:r>
              <a:rPr lang="en-US" kern="0" dirty="0" smtClean="0">
                <a:solidFill>
                  <a:schemeClr val="tx1">
                    <a:lumMod val="75000"/>
                    <a:lumOff val="25000"/>
                  </a:schemeClr>
                </a:solidFill>
              </a:rPr>
              <a:t>75+ industry participants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66" y="1121789"/>
            <a:ext cx="5198008" cy="2564091"/>
          </a:xfrm>
          <a:prstGeom prst="rect">
            <a:avLst/>
          </a:prstGeom>
        </p:spPr>
      </p:pic>
    </p:spTree>
    <p:extLst>
      <p:ext uri="{BB962C8B-B14F-4D97-AF65-F5344CB8AC3E}">
        <p14:creationId xmlns:p14="http://schemas.microsoft.com/office/powerpoint/2010/main" val="16826362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dirty="0" smtClean="0">
                <a:solidFill>
                  <a:srgbClr val="000000"/>
                </a:solidFill>
              </a:rPr>
              <a:t>Page </a:t>
            </a:r>
            <a:fld id="{060BD193-E118-4B16-863C-C8C12C675E3E}" type="slidenum">
              <a:rPr smtClean="0">
                <a:solidFill>
                  <a:srgbClr val="000000"/>
                </a:solidFill>
              </a:rPr>
              <a:pPr>
                <a:defRPr/>
              </a:pPr>
              <a:t>34</a:t>
            </a:fld>
            <a:endParaRPr dirty="0">
              <a:solidFill>
                <a:srgbClr val="000000"/>
              </a:solidFill>
            </a:endParaRPr>
          </a:p>
        </p:txBody>
      </p:sp>
      <p:sp>
        <p:nvSpPr>
          <p:cNvPr id="5" name="Title 4"/>
          <p:cNvSpPr>
            <a:spLocks noGrp="1"/>
          </p:cNvSpPr>
          <p:nvPr>
            <p:ph type="title"/>
          </p:nvPr>
        </p:nvSpPr>
        <p:spPr/>
        <p:txBody>
          <a:bodyPr/>
          <a:lstStyle/>
          <a:p>
            <a:r>
              <a:rPr lang="en-US" dirty="0" smtClean="0"/>
              <a:t>FINN: Binary Neural Network Overlay on PYNQ</a:t>
            </a:r>
            <a:endParaRPr lang="en-US" dirty="0"/>
          </a:p>
        </p:txBody>
      </p:sp>
      <p:pic>
        <p:nvPicPr>
          <p:cNvPr id="6" name="Picture 5"/>
          <p:cNvPicPr>
            <a:picLocks noChangeAspect="1"/>
          </p:cNvPicPr>
          <p:nvPr/>
        </p:nvPicPr>
        <p:blipFill rotWithShape="1">
          <a:blip r:embed="rId2"/>
          <a:srcRect l="3947" t="7290" r="5193" b="5789"/>
          <a:stretch/>
        </p:blipFill>
        <p:spPr>
          <a:xfrm>
            <a:off x="234889" y="1110342"/>
            <a:ext cx="4349653" cy="2424794"/>
          </a:xfrm>
          <a:prstGeom prst="rect">
            <a:avLst/>
          </a:prstGeom>
          <a:ln w="12700"/>
          <a:effectLst>
            <a:outerShdw blurRad="50800" dist="635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pic>
      <p:sp>
        <p:nvSpPr>
          <p:cNvPr id="29" name="AutoShape 4" descr="Image result for university of sydne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AutoShape 10" descr="https://cef.org.au/wp-content/uploads/2013/09/University_of_Sydney_new_logo_stacked.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p:nvGrpSpPr>
        <p:grpSpPr>
          <a:xfrm>
            <a:off x="234889" y="4082612"/>
            <a:ext cx="4395310" cy="1928809"/>
            <a:chOff x="265004" y="3859317"/>
            <a:chExt cx="4252763" cy="1928809"/>
          </a:xfrm>
        </p:grpSpPr>
        <p:sp>
          <p:nvSpPr>
            <p:cNvPr id="9" name="Rectangle 8"/>
            <p:cNvSpPr/>
            <p:nvPr/>
          </p:nvSpPr>
          <p:spPr bwMode="auto">
            <a:xfrm>
              <a:off x="284556" y="3859317"/>
              <a:ext cx="4233211" cy="105180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noAutofit/>
            </a:bodyPr>
            <a:lstStyle/>
            <a:p>
              <a:pPr marL="285750" indent="-285750" algn="l">
                <a:buFont typeface="Arial" panose="020B0604020202020204" pitchFamily="34" charset="0"/>
                <a:buChar char="•"/>
              </a:pPr>
              <a:r>
                <a:rPr lang="en-GB" sz="1600" dirty="0" smtClean="0">
                  <a:solidFill>
                    <a:srgbClr val="000000"/>
                  </a:solidFill>
                  <a:cs typeface="Aharoni" panose="02010803020104030203" pitchFamily="2" charset="-79"/>
                </a:rPr>
                <a:t>Unprecedented </a:t>
              </a:r>
              <a:r>
                <a:rPr lang="en-GB" sz="1600" dirty="0">
                  <a:solidFill>
                    <a:srgbClr val="000000"/>
                  </a:solidFill>
                  <a:cs typeface="Aharoni" panose="02010803020104030203" pitchFamily="2" charset="-79"/>
                </a:rPr>
                <a:t>image classification </a:t>
              </a:r>
              <a:r>
                <a:rPr lang="en-GB" sz="1600" dirty="0" smtClean="0">
                  <a:solidFill>
                    <a:srgbClr val="000000"/>
                  </a:solidFill>
                  <a:cs typeface="Aharoni" panose="02010803020104030203" pitchFamily="2" charset="-79"/>
                </a:rPr>
                <a:t>rates</a:t>
              </a:r>
              <a:br>
                <a:rPr lang="en-GB" sz="1600" dirty="0" smtClean="0">
                  <a:solidFill>
                    <a:srgbClr val="000000"/>
                  </a:solidFill>
                  <a:cs typeface="Aharoni" panose="02010803020104030203" pitchFamily="2" charset="-79"/>
                </a:rPr>
              </a:br>
              <a:endParaRPr lang="en-GB" sz="1600" dirty="0" smtClean="0">
                <a:solidFill>
                  <a:srgbClr val="000000"/>
                </a:solidFill>
                <a:cs typeface="Aharoni" panose="02010803020104030203" pitchFamily="2" charset="-79"/>
              </a:endParaRPr>
            </a:p>
            <a:p>
              <a:pPr marL="285750" indent="-285750" algn="l">
                <a:buFont typeface="Arial" panose="020B0604020202020204" pitchFamily="34" charset="0"/>
                <a:buChar char="•"/>
              </a:pPr>
              <a:r>
                <a:rPr lang="en-GB" sz="1600" dirty="0" smtClean="0">
                  <a:solidFill>
                    <a:srgbClr val="000000"/>
                  </a:solidFill>
                  <a:cs typeface="Aharoni" panose="02010803020104030203" pitchFamily="2" charset="-79"/>
                </a:rPr>
                <a:t>1,000x speed-up over Raspberry Pi3</a:t>
              </a:r>
            </a:p>
          </p:txBody>
        </p:sp>
        <p:pic>
          <p:nvPicPr>
            <p:cNvPr id="36" name="Picture 35"/>
            <p:cNvPicPr>
              <a:picLocks noChangeAspect="1"/>
            </p:cNvPicPr>
            <p:nvPr/>
          </p:nvPicPr>
          <p:blipFill>
            <a:blip r:embed="rId3"/>
            <a:stretch>
              <a:fillRect/>
            </a:stretch>
          </p:blipFill>
          <p:spPr>
            <a:xfrm>
              <a:off x="3001571" y="5245926"/>
              <a:ext cx="1494062" cy="542200"/>
            </a:xfrm>
            <a:prstGeom prst="rect">
              <a:avLst/>
            </a:prstGeom>
          </p:spPr>
        </p:pic>
        <p:pic>
          <p:nvPicPr>
            <p:cNvPr id="37" name="Picture 36"/>
            <p:cNvPicPr>
              <a:picLocks noChangeAspect="1"/>
            </p:cNvPicPr>
            <p:nvPr/>
          </p:nvPicPr>
          <p:blipFill>
            <a:blip r:embed="rId4"/>
            <a:stretch>
              <a:fillRect/>
            </a:stretch>
          </p:blipFill>
          <p:spPr>
            <a:xfrm>
              <a:off x="265004" y="5267741"/>
              <a:ext cx="1488044" cy="498571"/>
            </a:xfrm>
            <a:prstGeom prst="rect">
              <a:avLst/>
            </a:prstGeom>
          </p:spPr>
        </p:pic>
      </p:grpSp>
      <p:grpSp>
        <p:nvGrpSpPr>
          <p:cNvPr id="38" name="Group 37"/>
          <p:cNvGrpSpPr/>
          <p:nvPr/>
        </p:nvGrpSpPr>
        <p:grpSpPr>
          <a:xfrm>
            <a:off x="4841760" y="925745"/>
            <a:ext cx="4219888" cy="5457585"/>
            <a:chOff x="4882580" y="925745"/>
            <a:chExt cx="4219888" cy="5457585"/>
          </a:xfrm>
        </p:grpSpPr>
        <p:sp>
          <p:nvSpPr>
            <p:cNvPr id="10" name="Rounded Rectangle 9"/>
            <p:cNvSpPr/>
            <p:nvPr/>
          </p:nvSpPr>
          <p:spPr bwMode="auto">
            <a:xfrm>
              <a:off x="6273345" y="1342497"/>
              <a:ext cx="2829123" cy="788544"/>
            </a:xfrm>
            <a:prstGeom prst="roundRect">
              <a:avLst/>
            </a:prstGeom>
            <a:ln>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prstTxWarp prst="textNoShape">
                <a:avLst/>
              </a:prstTxWarp>
              <a:noAutofit/>
            </a:bodyPr>
            <a:lstStyle/>
            <a:p>
              <a:r>
                <a:rPr lang="en-GB" dirty="0" smtClean="0">
                  <a:solidFill>
                    <a:srgbClr val="000000"/>
                  </a:solidFill>
                </a:rPr>
                <a:t>SVHN, </a:t>
              </a:r>
            </a:p>
            <a:p>
              <a:r>
                <a:rPr lang="en-GB" dirty="0" smtClean="0">
                  <a:solidFill>
                    <a:srgbClr val="000000"/>
                  </a:solidFill>
                </a:rPr>
                <a:t>Road signs,</a:t>
              </a:r>
            </a:p>
            <a:p>
              <a:r>
                <a:rPr lang="en-GB" dirty="0" smtClean="0">
                  <a:solidFill>
                    <a:srgbClr val="000000"/>
                  </a:solidFill>
                </a:rPr>
                <a:t> CIFAR-10</a:t>
              </a:r>
              <a:endParaRPr lang="en-GB" dirty="0">
                <a:solidFill>
                  <a:srgbClr val="000000"/>
                </a:solidFill>
              </a:endParaRPr>
            </a:p>
          </p:txBody>
        </p:sp>
        <p:sp>
          <p:nvSpPr>
            <p:cNvPr id="12" name="Rectangle 11"/>
            <p:cNvSpPr/>
            <p:nvPr/>
          </p:nvSpPr>
          <p:spPr bwMode="auto">
            <a:xfrm>
              <a:off x="5099315" y="1215944"/>
              <a:ext cx="3791592" cy="1046453"/>
            </a:xfrm>
            <a:prstGeom prst="rect">
              <a:avLst/>
            </a:prstGeom>
            <a:no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noAutofit/>
            </a:bodyPr>
            <a:lstStyle/>
            <a:p>
              <a:endParaRPr lang="en-GB" dirty="0" smtClean="0">
                <a:solidFill>
                  <a:srgbClr val="000000"/>
                </a:solidFill>
              </a:endParaRPr>
            </a:p>
          </p:txBody>
        </p:sp>
        <p:sp>
          <p:nvSpPr>
            <p:cNvPr id="13" name="Down Arrow 12"/>
            <p:cNvSpPr/>
            <p:nvPr/>
          </p:nvSpPr>
          <p:spPr bwMode="auto">
            <a:xfrm>
              <a:off x="5688935" y="2753847"/>
              <a:ext cx="268904" cy="272785"/>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noAutofit/>
            </a:bodyPr>
            <a:lstStyle/>
            <a:p>
              <a:endParaRPr lang="en-GB" dirty="0" smtClean="0">
                <a:solidFill>
                  <a:srgbClr val="000000"/>
                </a:solidFill>
              </a:endParaRPr>
            </a:p>
          </p:txBody>
        </p:sp>
        <p:pic>
          <p:nvPicPr>
            <p:cNvPr id="14" name="Picture 8" descr="Image result for pyth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71474" y="3377922"/>
              <a:ext cx="1014640" cy="73618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3"/>
            <p:cNvSpPr txBox="1">
              <a:spLocks/>
            </p:cNvSpPr>
            <p:nvPr/>
          </p:nvSpPr>
          <p:spPr>
            <a:xfrm>
              <a:off x="4882580" y="5385479"/>
              <a:ext cx="3385933" cy="997851"/>
            </a:xfrm>
            <a:prstGeom prst="rect">
              <a:avLst/>
            </a:prstGeom>
          </p:spPr>
          <p:txBody>
            <a:bodyPr/>
            <a:lstStyle>
              <a:lvl1pPr marL="228600" indent="-228600" algn="l" rtl="0" eaLnBrk="0" fontAlgn="base" hangingPunct="0">
                <a:lnSpc>
                  <a:spcPct val="110000"/>
                </a:lnSpc>
                <a:spcBef>
                  <a:spcPts val="800"/>
                </a:spcBef>
                <a:spcAft>
                  <a:spcPct val="0"/>
                </a:spcAft>
                <a:buClr>
                  <a:schemeClr val="tx2"/>
                </a:buClr>
                <a:buSzPct val="88000"/>
                <a:buFont typeface="Wingdings" pitchFamily="2" charset="2"/>
                <a:buBlip>
                  <a:blip r:embed="rId6"/>
                </a:buBlip>
                <a:defRPr lang="en-US" sz="2000" b="1" dirty="0" smtClean="0">
                  <a:solidFill>
                    <a:schemeClr val="accent4"/>
                  </a:solidFill>
                  <a:latin typeface="+mn-lt"/>
                  <a:ea typeface="+mn-ea"/>
                  <a:cs typeface="+mn-cs"/>
                </a:defRPr>
              </a:lvl1pPr>
              <a:lvl2pPr marL="463550" indent="-174625" algn="l" rtl="0" eaLnBrk="1" fontAlgn="base" hangingPunct="1">
                <a:lnSpc>
                  <a:spcPct val="110000"/>
                </a:lnSpc>
                <a:spcBef>
                  <a:spcPct val="20000"/>
                </a:spcBef>
                <a:spcAft>
                  <a:spcPct val="0"/>
                </a:spcAft>
                <a:buClr>
                  <a:schemeClr val="tx1"/>
                </a:buClr>
                <a:buChar char="–"/>
                <a:defRPr lang="en-US" sz="1800" b="0">
                  <a:solidFill>
                    <a:schemeClr val="tx1"/>
                  </a:solidFill>
                  <a:latin typeface="+mn-lt"/>
                  <a:ea typeface="+mn-ea"/>
                  <a:cs typeface="+mn-cs"/>
                </a:defRPr>
              </a:lvl2pPr>
              <a:lvl3pPr marL="682625" indent="-173038" algn="l" rtl="0" eaLnBrk="1" fontAlgn="base" hangingPunct="1">
                <a:lnSpc>
                  <a:spcPct val="110000"/>
                </a:lnSpc>
                <a:spcBef>
                  <a:spcPct val="20000"/>
                </a:spcBef>
                <a:spcAft>
                  <a:spcPct val="0"/>
                </a:spcAft>
                <a:buClr>
                  <a:schemeClr val="tx1"/>
                </a:buClr>
                <a:buChar char="•"/>
                <a:defRPr lang="en-US" sz="1600" b="0">
                  <a:solidFill>
                    <a:schemeClr val="tx1"/>
                  </a:solidFill>
                  <a:latin typeface="+mn-lt"/>
                  <a:ea typeface="+mn-ea"/>
                  <a:cs typeface="+mn-cs"/>
                </a:defRPr>
              </a:lvl3pPr>
              <a:lvl4pPr marL="914400" indent="-173038" algn="l" rtl="0" eaLnBrk="1" fontAlgn="base" hangingPunct="1">
                <a:lnSpc>
                  <a:spcPct val="110000"/>
                </a:lnSpc>
                <a:spcBef>
                  <a:spcPct val="20000"/>
                </a:spcBef>
                <a:spcAft>
                  <a:spcPct val="0"/>
                </a:spcAft>
                <a:buClr>
                  <a:schemeClr val="tx1"/>
                </a:buClr>
                <a:buFont typeface="Arial" pitchFamily="34" charset="0"/>
                <a:buChar char="–"/>
                <a:defRPr lang="en-US" sz="1400" b="0">
                  <a:solidFill>
                    <a:schemeClr val="tx1"/>
                  </a:solidFill>
                  <a:latin typeface="+mn-lt"/>
                  <a:ea typeface="+mn-ea"/>
                  <a:cs typeface="+mn-cs"/>
                </a:defRPr>
              </a:lvl4pPr>
              <a:lvl5pPr marL="1319213" indent="-347663" algn="l" rtl="0" eaLnBrk="1" fontAlgn="base" hangingPunct="1">
                <a:lnSpc>
                  <a:spcPct val="110000"/>
                </a:lnSpc>
                <a:spcBef>
                  <a:spcPct val="20000"/>
                </a:spcBef>
                <a:spcAft>
                  <a:spcPct val="0"/>
                </a:spcAft>
                <a:buClr>
                  <a:schemeClr val="tx1"/>
                </a:buClr>
                <a:buChar char="»"/>
                <a:defRPr lang="en-US" sz="1600" b="0">
                  <a:solidFill>
                    <a:schemeClr val="tx1"/>
                  </a:solidFill>
                  <a:latin typeface="+mn-lt"/>
                  <a:ea typeface="+mn-ea"/>
                  <a:cs typeface="+mn-cs"/>
                </a:defRPr>
              </a:lvl5pPr>
              <a:lvl6pPr marL="2460625" indent="-174625" algn="l" rtl="0" eaLnBrk="1" fontAlgn="base" hangingPunct="1">
                <a:lnSpc>
                  <a:spcPct val="110000"/>
                </a:lnSpc>
                <a:spcBef>
                  <a:spcPct val="20000"/>
                </a:spcBef>
                <a:spcAft>
                  <a:spcPct val="0"/>
                </a:spcAft>
                <a:buChar char="»"/>
                <a:defRPr sz="1200">
                  <a:solidFill>
                    <a:schemeClr val="tx1"/>
                  </a:solidFill>
                  <a:latin typeface="+mn-lt"/>
                </a:defRPr>
              </a:lvl6pPr>
              <a:lvl7pPr marL="2917825" indent="-174625" algn="l" rtl="0" eaLnBrk="1" fontAlgn="base" hangingPunct="1">
                <a:lnSpc>
                  <a:spcPct val="110000"/>
                </a:lnSpc>
                <a:spcBef>
                  <a:spcPct val="20000"/>
                </a:spcBef>
                <a:spcAft>
                  <a:spcPct val="0"/>
                </a:spcAft>
                <a:buChar char="»"/>
                <a:defRPr sz="1200">
                  <a:solidFill>
                    <a:schemeClr val="tx1"/>
                  </a:solidFill>
                  <a:latin typeface="+mn-lt"/>
                </a:defRPr>
              </a:lvl7pPr>
              <a:lvl8pPr marL="3375025" indent="-174625" algn="l" rtl="0" eaLnBrk="1" fontAlgn="base" hangingPunct="1">
                <a:lnSpc>
                  <a:spcPct val="110000"/>
                </a:lnSpc>
                <a:spcBef>
                  <a:spcPct val="20000"/>
                </a:spcBef>
                <a:spcAft>
                  <a:spcPct val="0"/>
                </a:spcAft>
                <a:buChar char="»"/>
                <a:defRPr sz="1200">
                  <a:solidFill>
                    <a:schemeClr val="tx1"/>
                  </a:solidFill>
                  <a:latin typeface="+mn-lt"/>
                </a:defRPr>
              </a:lvl8pPr>
              <a:lvl9pPr marL="3832225" indent="-174625" algn="l" rtl="0" eaLnBrk="1" fontAlgn="base" hangingPunct="1">
                <a:lnSpc>
                  <a:spcPct val="110000"/>
                </a:lnSpc>
                <a:spcBef>
                  <a:spcPct val="20000"/>
                </a:spcBef>
                <a:spcAft>
                  <a:spcPct val="0"/>
                </a:spcAft>
                <a:buChar char="»"/>
                <a:defRPr sz="1200">
                  <a:solidFill>
                    <a:schemeClr val="tx1"/>
                  </a:solidFill>
                  <a:latin typeface="+mn-lt"/>
                </a:defRPr>
              </a:lvl9pPr>
            </a:lstStyle>
            <a:p>
              <a:pPr>
                <a:buClr>
                  <a:srgbClr val="EC891D"/>
                </a:buClr>
              </a:pPr>
              <a:endParaRPr lang="en-GB" kern="0">
                <a:solidFill>
                  <a:srgbClr val="3F3F3F"/>
                </a:solidFill>
              </a:endParaRPr>
            </a:p>
          </p:txBody>
        </p:sp>
        <p:sp>
          <p:nvSpPr>
            <p:cNvPr id="16" name="Rounded Rectangle 15"/>
            <p:cNvSpPr/>
            <p:nvPr/>
          </p:nvSpPr>
          <p:spPr bwMode="auto">
            <a:xfrm>
              <a:off x="6273344" y="3325558"/>
              <a:ext cx="2829123" cy="788544"/>
            </a:xfrm>
            <a:prstGeom prst="roundRect">
              <a:avLst/>
            </a:prstGeom>
            <a:ln>
              <a:solidFill>
                <a:schemeClr val="bg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noAutofit/>
            </a:bodyPr>
            <a:lstStyle/>
            <a:p>
              <a:r>
                <a:rPr lang="en-GB" dirty="0">
                  <a:solidFill>
                    <a:srgbClr val="000000"/>
                  </a:solidFill>
                </a:rPr>
                <a:t>Image </a:t>
              </a:r>
              <a:r>
                <a:rPr lang="en-GB" dirty="0" smtClean="0">
                  <a:solidFill>
                    <a:srgbClr val="000000"/>
                  </a:solidFill>
                </a:rPr>
                <a:t>pre-processing</a:t>
              </a:r>
              <a:br>
                <a:rPr lang="en-GB" dirty="0" smtClean="0">
                  <a:solidFill>
                    <a:srgbClr val="000000"/>
                  </a:solidFill>
                </a:rPr>
              </a:br>
              <a:r>
                <a:rPr lang="en-GB" dirty="0" smtClean="0">
                  <a:solidFill>
                    <a:srgbClr val="000000"/>
                  </a:solidFill>
                </a:rPr>
                <a:t>in Python</a:t>
              </a:r>
              <a:endParaRPr lang="en-GB" dirty="0">
                <a:solidFill>
                  <a:srgbClr val="000000"/>
                </a:solidFill>
              </a:endParaRPr>
            </a:p>
          </p:txBody>
        </p:sp>
        <p:sp>
          <p:nvSpPr>
            <p:cNvPr id="17" name="Rounded Rectangle 16"/>
            <p:cNvSpPr/>
            <p:nvPr/>
          </p:nvSpPr>
          <p:spPr bwMode="auto">
            <a:xfrm>
              <a:off x="6273344" y="4725199"/>
              <a:ext cx="2829123" cy="1286222"/>
            </a:xfrm>
            <a:prstGeom prst="roundRect">
              <a:avLst/>
            </a:prstGeom>
            <a:ln>
              <a:solidFill>
                <a:schemeClr val="bg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noAutofit/>
            </a:bodyPr>
            <a:lstStyle/>
            <a:p>
              <a:r>
                <a:rPr lang="en-GB" kern="0" dirty="0">
                  <a:solidFill>
                    <a:srgbClr val="000000"/>
                  </a:solidFill>
                </a:rPr>
                <a:t>Binary Neural Network in </a:t>
              </a:r>
              <a:r>
                <a:rPr lang="en-GB" kern="0" dirty="0" smtClean="0">
                  <a:solidFill>
                    <a:srgbClr val="000000"/>
                  </a:solidFill>
                </a:rPr>
                <a:t>FPGA &amp; ARM CPU</a:t>
              </a:r>
              <a:endParaRPr lang="en-GB" kern="0" dirty="0">
                <a:solidFill>
                  <a:srgbClr val="000000"/>
                </a:solidFill>
              </a:endParaRPr>
            </a:p>
          </p:txBody>
        </p:sp>
        <p:sp>
          <p:nvSpPr>
            <p:cNvPr id="18" name="Rectangle 17"/>
            <p:cNvSpPr/>
            <p:nvPr/>
          </p:nvSpPr>
          <p:spPr bwMode="auto">
            <a:xfrm>
              <a:off x="5099315" y="3207844"/>
              <a:ext cx="3791591" cy="1012347"/>
            </a:xfrm>
            <a:prstGeom prst="rect">
              <a:avLst/>
            </a:prstGeom>
            <a:no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noAutofit/>
            </a:bodyPr>
            <a:lstStyle/>
            <a:p>
              <a:endParaRPr lang="en-GB" dirty="0" smtClean="0">
                <a:solidFill>
                  <a:srgbClr val="000000"/>
                </a:solidFill>
              </a:endParaRPr>
            </a:p>
          </p:txBody>
        </p:sp>
        <p:sp>
          <p:nvSpPr>
            <p:cNvPr id="19" name="Rectangle 18"/>
            <p:cNvSpPr/>
            <p:nvPr/>
          </p:nvSpPr>
          <p:spPr bwMode="auto">
            <a:xfrm>
              <a:off x="5099315" y="4862780"/>
              <a:ext cx="3791591" cy="1005650"/>
            </a:xfrm>
            <a:prstGeom prst="rect">
              <a:avLst/>
            </a:prstGeom>
            <a:no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noAutofit/>
            </a:bodyPr>
            <a:lstStyle/>
            <a:p>
              <a:endParaRPr lang="en-GB" dirty="0" smtClean="0">
                <a:solidFill>
                  <a:srgbClr val="000000"/>
                </a:solidFill>
              </a:endParaRPr>
            </a:p>
          </p:txBody>
        </p:sp>
        <p:pic>
          <p:nvPicPr>
            <p:cNvPr id="20" name="Picture 10" descr="Image result for neural networ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57203" y="4911121"/>
              <a:ext cx="1171121" cy="87700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359965" y="5941214"/>
              <a:ext cx="784771" cy="369332"/>
            </a:xfrm>
            <a:prstGeom prst="rect">
              <a:avLst/>
            </a:prstGeom>
            <a:noFill/>
          </p:spPr>
          <p:txBody>
            <a:bodyPr wrap="square" rtlCol="0">
              <a:spAutoFit/>
            </a:bodyPr>
            <a:lstStyle/>
            <a:p>
              <a:pPr algn="l"/>
              <a:r>
                <a:rPr lang="en-GB" b="1" dirty="0" smtClean="0">
                  <a:solidFill>
                    <a:srgbClr val="000000"/>
                  </a:solidFill>
                </a:rPr>
                <a:t>“cat”</a:t>
              </a:r>
              <a:endParaRPr lang="en-GB" b="1" dirty="0">
                <a:solidFill>
                  <a:srgbClr val="000000"/>
                </a:solidFill>
              </a:endParaRPr>
            </a:p>
          </p:txBody>
        </p:sp>
        <p:sp>
          <p:nvSpPr>
            <p:cNvPr id="22" name="Down Arrow 21"/>
            <p:cNvSpPr/>
            <p:nvPr/>
          </p:nvSpPr>
          <p:spPr bwMode="auto">
            <a:xfrm>
              <a:off x="5688935" y="4365557"/>
              <a:ext cx="268904" cy="272785"/>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noAutofit/>
            </a:bodyPr>
            <a:lstStyle/>
            <a:p>
              <a:endParaRPr lang="en-GB" dirty="0" smtClean="0">
                <a:solidFill>
                  <a:srgbClr val="000000"/>
                </a:solidFill>
              </a:endParaRPr>
            </a:p>
          </p:txBody>
        </p:sp>
        <p:pic>
          <p:nvPicPr>
            <p:cNvPr id="23" name="Picture 2" descr="http://writm.com/wp-content/uploads/2016/08/Cat-hd-wallpaper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9558" y="2413434"/>
              <a:ext cx="882452" cy="66183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writm.com/wp-content/uploads/2016/08/Cat-hd-wallpaper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3063" y="4339429"/>
              <a:ext cx="450855" cy="3381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CIFAR-10 input images"/>
            <p:cNvPicPr>
              <a:picLocks noChangeAspect="1" noChangeArrowheads="1"/>
            </p:cNvPicPr>
            <p:nvPr/>
          </p:nvPicPr>
          <p:blipFill rotWithShape="1">
            <a:blip r:embed="rId9">
              <a:extLst>
                <a:ext uri="{28A0092B-C50C-407E-A947-70E740481C1C}">
                  <a14:useLocalDpi xmlns:a14="http://schemas.microsoft.com/office/drawing/2010/main" val="0"/>
                </a:ext>
              </a:extLst>
            </a:blip>
            <a:srcRect l="35800" t="4042" r="20371" b="32611"/>
            <a:stretch/>
          </p:blipFill>
          <p:spPr bwMode="auto">
            <a:xfrm>
              <a:off x="5257203" y="925745"/>
              <a:ext cx="1684393" cy="1673678"/>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bwMode="auto">
          <a:xfrm>
            <a:off x="1403542" y="3583979"/>
            <a:ext cx="31572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400" dirty="0"/>
              <a:t> </a:t>
            </a:r>
            <a:r>
              <a:rPr lang="en-US" sz="1400" dirty="0" smtClean="0"/>
              <a:t>Int. </a:t>
            </a:r>
            <a:r>
              <a:rPr lang="en-US" sz="1400" dirty="0"/>
              <a:t>Symposium on </a:t>
            </a:r>
            <a:r>
              <a:rPr lang="en-US" sz="1400" dirty="0" smtClean="0"/>
              <a:t>FPGAs, Feb. </a:t>
            </a:r>
            <a:r>
              <a:rPr lang="en-US" sz="1400" dirty="0"/>
              <a:t>2017</a:t>
            </a:r>
            <a:endParaRPr lang="en-US" sz="1400" kern="0" dirty="0" smtClean="0">
              <a:solidFill>
                <a:schemeClr val="tx1">
                  <a:lumMod val="75000"/>
                  <a:lumOff val="25000"/>
                </a:schemeClr>
              </a:solidFill>
            </a:endParaRPr>
          </a:p>
        </p:txBody>
      </p:sp>
    </p:spTree>
    <p:extLst>
      <p:ext uri="{BB962C8B-B14F-4D97-AF65-F5344CB8AC3E}">
        <p14:creationId xmlns:p14="http://schemas.microsoft.com/office/powerpoint/2010/main" val="3292201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35</a:t>
            </a:fld>
            <a:endParaRPr dirty="0">
              <a:solidFill>
                <a:srgbClr val="000000"/>
              </a:solidFill>
            </a:endParaRPr>
          </a:p>
        </p:txBody>
      </p:sp>
      <p:sp>
        <p:nvSpPr>
          <p:cNvPr id="5" name="Title 4"/>
          <p:cNvSpPr>
            <a:spLocks noGrp="1"/>
          </p:cNvSpPr>
          <p:nvPr>
            <p:ph type="title"/>
          </p:nvPr>
        </p:nvSpPr>
        <p:spPr/>
        <p:txBody>
          <a:bodyPr/>
          <a:lstStyle/>
          <a:p>
            <a:r>
              <a:rPr lang="en-US" dirty="0" smtClean="0"/>
              <a:t>Machine Learning on PYNQ cluster</a:t>
            </a:r>
            <a:endParaRPr lang="en-US" dirty="0"/>
          </a:p>
        </p:txBody>
      </p:sp>
      <p:pic>
        <p:nvPicPr>
          <p:cNvPr id="6" name="Picture 5"/>
          <p:cNvPicPr>
            <a:picLocks noChangeAspect="1"/>
          </p:cNvPicPr>
          <p:nvPr/>
        </p:nvPicPr>
        <p:blipFill rotWithShape="1">
          <a:blip r:embed="rId2"/>
          <a:srcRect l="3692" t="6313" r="3846"/>
          <a:stretch/>
        </p:blipFill>
        <p:spPr>
          <a:xfrm>
            <a:off x="543153" y="1023162"/>
            <a:ext cx="4624840" cy="2823506"/>
          </a:xfrm>
          <a:prstGeom prst="rect">
            <a:avLst/>
          </a:prstGeom>
          <a:ln w="12700">
            <a:solidFill>
              <a:schemeClr val="tx1"/>
            </a:solidFill>
          </a:ln>
          <a:effectLst>
            <a:outerShdw blurRad="50800" dist="127000" dir="2700000" algn="tl" rotWithShape="0">
              <a:prstClr val="black">
                <a:alpha val="40000"/>
              </a:prstClr>
            </a:outerShdw>
          </a:effectLst>
        </p:spPr>
      </p:pic>
      <p:sp>
        <p:nvSpPr>
          <p:cNvPr id="11" name="TextBox 10"/>
          <p:cNvSpPr txBox="1"/>
          <p:nvPr/>
        </p:nvSpPr>
        <p:spPr bwMode="auto">
          <a:xfrm>
            <a:off x="1736032" y="3918416"/>
            <a:ext cx="3575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400" kern="0" dirty="0" smtClean="0">
                <a:solidFill>
                  <a:schemeClr val="tx1">
                    <a:lumMod val="75000"/>
                    <a:lumOff val="25000"/>
                  </a:schemeClr>
                </a:solidFill>
              </a:rPr>
              <a:t>Best student paper award, MODCAST 2017</a:t>
            </a:r>
          </a:p>
        </p:txBody>
      </p:sp>
      <p:pic>
        <p:nvPicPr>
          <p:cNvPr id="2" name="Picture 1"/>
          <p:cNvPicPr>
            <a:picLocks noChangeAspect="1"/>
          </p:cNvPicPr>
          <p:nvPr/>
        </p:nvPicPr>
        <p:blipFill>
          <a:blip r:embed="rId3"/>
          <a:stretch>
            <a:fillRect/>
          </a:stretch>
        </p:blipFill>
        <p:spPr>
          <a:xfrm>
            <a:off x="6527763" y="970158"/>
            <a:ext cx="2069230" cy="2913151"/>
          </a:xfrm>
          <a:prstGeom prst="rect">
            <a:avLst/>
          </a:prstGeom>
        </p:spPr>
      </p:pic>
      <p:grpSp>
        <p:nvGrpSpPr>
          <p:cNvPr id="9" name="Group 8"/>
          <p:cNvGrpSpPr/>
          <p:nvPr/>
        </p:nvGrpSpPr>
        <p:grpSpPr>
          <a:xfrm>
            <a:off x="763585" y="4110144"/>
            <a:ext cx="7829295" cy="2267735"/>
            <a:chOff x="763585" y="4110144"/>
            <a:chExt cx="7829295" cy="2267735"/>
          </a:xfrm>
        </p:grpSpPr>
        <p:pic>
          <p:nvPicPr>
            <p:cNvPr id="7" name="Picture 6"/>
            <p:cNvPicPr>
              <a:picLocks noChangeAspect="1"/>
            </p:cNvPicPr>
            <p:nvPr/>
          </p:nvPicPr>
          <p:blipFill rotWithShape="1">
            <a:blip r:embed="rId4"/>
            <a:srcRect l="-603" t="33946" r="603" b="-352"/>
            <a:stretch/>
          </p:blipFill>
          <p:spPr>
            <a:xfrm>
              <a:off x="4527957" y="4520695"/>
              <a:ext cx="4064923" cy="1538966"/>
            </a:xfrm>
            <a:prstGeom prst="rect">
              <a:avLst/>
            </a:prstGeom>
          </p:spPr>
        </p:pic>
        <p:sp>
          <p:nvSpPr>
            <p:cNvPr id="10" name="Rectangle 9"/>
            <p:cNvSpPr/>
            <p:nvPr/>
          </p:nvSpPr>
          <p:spPr>
            <a:xfrm>
              <a:off x="5350074" y="6100880"/>
              <a:ext cx="3242806" cy="276999"/>
            </a:xfrm>
            <a:prstGeom prst="rect">
              <a:avLst/>
            </a:prstGeom>
          </p:spPr>
          <p:txBody>
            <a:bodyPr wrap="square">
              <a:spAutoFit/>
            </a:bodyPr>
            <a:lstStyle/>
            <a:p>
              <a:r>
                <a:rPr lang="en-US" sz="1200" dirty="0"/>
                <a:t>https://</a:t>
              </a:r>
              <a:r>
                <a:rPr lang="en-US" sz="1100" dirty="0"/>
                <a:t>www.youtube.com/watch?v=ix1NI7yq8O4</a:t>
              </a:r>
              <a:endParaRPr lang="en-US" sz="1200" dirty="0"/>
            </a:p>
          </p:txBody>
        </p:sp>
        <p:sp>
          <p:nvSpPr>
            <p:cNvPr id="13" name="TextBox 12"/>
            <p:cNvSpPr txBox="1"/>
            <p:nvPr/>
          </p:nvSpPr>
          <p:spPr bwMode="auto">
            <a:xfrm>
              <a:off x="5499726" y="4110144"/>
              <a:ext cx="30931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kern="0" dirty="0" smtClean="0">
                  <a:solidFill>
                    <a:schemeClr val="tx1">
                      <a:lumMod val="75000"/>
                      <a:lumOff val="25000"/>
                    </a:schemeClr>
                  </a:solidFill>
                </a:rPr>
                <a:t>SPYNQ: Spark PYNQ cluster</a:t>
              </a:r>
            </a:p>
          </p:txBody>
        </p:sp>
        <p:pic>
          <p:nvPicPr>
            <p:cNvPr id="4" name="Picture 3"/>
            <p:cNvPicPr>
              <a:picLocks noChangeAspect="1"/>
            </p:cNvPicPr>
            <p:nvPr/>
          </p:nvPicPr>
          <p:blipFill>
            <a:blip r:embed="rId5"/>
            <a:stretch>
              <a:fillRect/>
            </a:stretch>
          </p:blipFill>
          <p:spPr>
            <a:xfrm>
              <a:off x="763585" y="4743450"/>
              <a:ext cx="2480963" cy="1163822"/>
            </a:xfrm>
            <a:prstGeom prst="rect">
              <a:avLst/>
            </a:prstGeom>
          </p:spPr>
        </p:pic>
      </p:grpSp>
    </p:spTree>
    <p:extLst>
      <p:ext uri="{BB962C8B-B14F-4D97-AF65-F5344CB8AC3E}">
        <p14:creationId xmlns:p14="http://schemas.microsoft.com/office/powerpoint/2010/main" val="115324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36</a:t>
            </a:fld>
            <a:endParaRPr>
              <a:solidFill>
                <a:srgbClr val="000000"/>
              </a:solidFill>
            </a:endParaRPr>
          </a:p>
        </p:txBody>
      </p:sp>
      <p:sp>
        <p:nvSpPr>
          <p:cNvPr id="5" name="Title 4"/>
          <p:cNvSpPr>
            <a:spLocks noGrp="1"/>
          </p:cNvSpPr>
          <p:nvPr>
            <p:ph type="title"/>
          </p:nvPr>
        </p:nvSpPr>
        <p:spPr/>
        <p:txBody>
          <a:bodyPr/>
          <a:lstStyle/>
          <a:p>
            <a:r>
              <a:rPr lang="en-US" dirty="0" smtClean="0"/>
              <a:t>Evaluating PYNQ for image processing</a:t>
            </a:r>
            <a:endParaRPr lang="en-US" dirty="0"/>
          </a:p>
        </p:txBody>
      </p:sp>
      <p:pic>
        <p:nvPicPr>
          <p:cNvPr id="4" name="Picture 3"/>
          <p:cNvPicPr>
            <a:picLocks noChangeAspect="1"/>
          </p:cNvPicPr>
          <p:nvPr/>
        </p:nvPicPr>
        <p:blipFill rotWithShape="1">
          <a:blip r:embed="rId3"/>
          <a:srcRect b="10540"/>
          <a:stretch/>
        </p:blipFill>
        <p:spPr>
          <a:xfrm>
            <a:off x="5772151" y="1320197"/>
            <a:ext cx="3112860" cy="2629902"/>
          </a:xfrm>
          <a:prstGeom prst="rect">
            <a:avLst/>
          </a:prstGeom>
        </p:spPr>
      </p:pic>
      <p:pic>
        <p:nvPicPr>
          <p:cNvPr id="8" name="Picture 7"/>
          <p:cNvPicPr>
            <a:picLocks noChangeAspect="1"/>
          </p:cNvPicPr>
          <p:nvPr/>
        </p:nvPicPr>
        <p:blipFill rotWithShape="1">
          <a:blip r:embed="rId4"/>
          <a:srcRect l="4505" t="842" r="4314" b="56100"/>
          <a:stretch/>
        </p:blipFill>
        <p:spPr>
          <a:xfrm>
            <a:off x="484898" y="1151164"/>
            <a:ext cx="5066815" cy="2967968"/>
          </a:xfrm>
          <a:prstGeom prst="rect">
            <a:avLst/>
          </a:prstGeom>
          <a:ln w="12700">
            <a:solidFill>
              <a:schemeClr val="tx1"/>
            </a:solidFill>
          </a:ln>
          <a:effectLst>
            <a:outerShdw blurRad="50800" dist="127000" dir="2700000" algn="tl" rotWithShape="0">
              <a:prstClr val="black">
                <a:alpha val="40000"/>
              </a:prstClr>
            </a:outerShdw>
          </a:effectLst>
        </p:spPr>
      </p:pic>
      <p:sp>
        <p:nvSpPr>
          <p:cNvPr id="6" name="AutoShape 2" descr="Image result for USC IS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bwMode="auto">
          <a:xfrm>
            <a:off x="2577155" y="4246784"/>
            <a:ext cx="31949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rtlCol="0" anchor="t" anchorCtr="0" compatLnSpc="1">
            <a:prstTxWarp prst="textNoShape">
              <a:avLst/>
            </a:prstTxWarp>
            <a:spAutoFit/>
          </a:bodyPr>
          <a:lstStyle/>
          <a:p>
            <a:pPr>
              <a:lnSpc>
                <a:spcPct val="100000"/>
              </a:lnSpc>
            </a:pPr>
            <a:r>
              <a:rPr lang="en-US" sz="1400" kern="0" dirty="0" smtClean="0">
                <a:solidFill>
                  <a:schemeClr val="tx1">
                    <a:lumMod val="75000"/>
                    <a:lumOff val="25000"/>
                  </a:schemeClr>
                </a:solidFill>
              </a:rPr>
              <a:t>Best short paper award,  FCCM 2017</a:t>
            </a:r>
          </a:p>
        </p:txBody>
      </p:sp>
      <p:grpSp>
        <p:nvGrpSpPr>
          <p:cNvPr id="21" name="Group 20"/>
          <p:cNvGrpSpPr/>
          <p:nvPr/>
        </p:nvGrpSpPr>
        <p:grpSpPr>
          <a:xfrm>
            <a:off x="484898" y="4742568"/>
            <a:ext cx="7877233" cy="1384723"/>
            <a:chOff x="484898" y="4742568"/>
            <a:chExt cx="7877233" cy="1384723"/>
          </a:xfrm>
        </p:grpSpPr>
        <p:sp>
          <p:nvSpPr>
            <p:cNvPr id="10" name="TextBox 9"/>
            <p:cNvSpPr txBox="1"/>
            <p:nvPr/>
          </p:nvSpPr>
          <p:spPr bwMode="auto">
            <a:xfrm>
              <a:off x="2363025" y="4971662"/>
              <a:ext cx="5999106" cy="923330"/>
            </a:xfrm>
            <a:prstGeom prst="rect">
              <a:avLst/>
            </a:prstGeom>
            <a:solidFill>
              <a:schemeClr val="bg1"/>
            </a:solidFill>
            <a:ln>
              <a:noFill/>
            </a:ln>
            <a:extLst/>
          </p:spPr>
          <p:txBody>
            <a:bodyPr vert="horz" wrap="square" lIns="0" tIns="45720" rIns="91440" bIns="45720" numCol="1" rtlCol="0" anchor="t" anchorCtr="0" compatLnSpc="1">
              <a:prstTxWarp prst="textNoShape">
                <a:avLst/>
              </a:prstTxWarp>
              <a:spAutoFit/>
            </a:bodyPr>
            <a:lstStyle/>
            <a:p>
              <a:pPr algn="l">
                <a:lnSpc>
                  <a:spcPct val="100000"/>
                </a:lnSpc>
              </a:pPr>
              <a:r>
                <a:rPr lang="en-US" kern="0" dirty="0" smtClean="0">
                  <a:solidFill>
                    <a:schemeClr val="tx1">
                      <a:lumMod val="75000"/>
                      <a:lumOff val="25000"/>
                    </a:schemeClr>
                  </a:solidFill>
                </a:rPr>
                <a:t>“The results are highly promising , with the ability to match and exceed performances from C implementations, up to 30x speedup.”</a:t>
              </a:r>
            </a:p>
          </p:txBody>
        </p:sp>
        <p:pic>
          <p:nvPicPr>
            <p:cNvPr id="15" name="Picture 14"/>
            <p:cNvPicPr>
              <a:picLocks noChangeAspect="1"/>
            </p:cNvPicPr>
            <p:nvPr/>
          </p:nvPicPr>
          <p:blipFill>
            <a:blip r:embed="rId5"/>
            <a:stretch>
              <a:fillRect/>
            </a:stretch>
          </p:blipFill>
          <p:spPr>
            <a:xfrm>
              <a:off x="484898" y="4742568"/>
              <a:ext cx="1384723" cy="1384723"/>
            </a:xfrm>
            <a:prstGeom prst="rect">
              <a:avLst/>
            </a:prstGeom>
          </p:spPr>
        </p:pic>
      </p:grpSp>
    </p:spTree>
    <p:extLst>
      <p:ext uri="{BB962C8B-B14F-4D97-AF65-F5344CB8AC3E}">
        <p14:creationId xmlns:p14="http://schemas.microsoft.com/office/powerpoint/2010/main" val="2789467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57200" y="6613525"/>
            <a:ext cx="838200" cy="244475"/>
          </a:xfrm>
        </p:spPr>
        <p:txBody>
          <a:bodyPr/>
          <a:lstStyle/>
          <a:p>
            <a:pPr>
              <a:defRPr/>
            </a:pPr>
            <a:r>
              <a:rPr lang="en-US" dirty="0" smtClean="0">
                <a:solidFill>
                  <a:srgbClr val="000000"/>
                </a:solidFill>
              </a:rPr>
              <a:t>Page </a:t>
            </a:r>
            <a:fld id="{060BD193-E118-4B16-863C-C8C12C675E3E}" type="slidenum">
              <a:rPr smtClean="0">
                <a:solidFill>
                  <a:srgbClr val="000000"/>
                </a:solidFill>
              </a:rPr>
              <a:pPr>
                <a:defRPr/>
              </a:pPr>
              <a:t>37</a:t>
            </a:fld>
            <a:endParaRPr dirty="0">
              <a:solidFill>
                <a:srgbClr val="000000"/>
              </a:solidFill>
            </a:endParaRPr>
          </a:p>
        </p:txBody>
      </p:sp>
      <p:sp>
        <p:nvSpPr>
          <p:cNvPr id="4" name="Title 3"/>
          <p:cNvSpPr>
            <a:spLocks noGrp="1"/>
          </p:cNvSpPr>
          <p:nvPr>
            <p:ph type="title"/>
          </p:nvPr>
        </p:nvSpPr>
        <p:spPr/>
        <p:txBody>
          <a:bodyPr/>
          <a:lstStyle/>
          <a:p>
            <a:r>
              <a:rPr lang="en-US" dirty="0" smtClean="0"/>
              <a:t>“PYNQ is a game-changer”</a:t>
            </a:r>
            <a:endParaRPr lang="en-US" dirty="0"/>
          </a:p>
        </p:txBody>
      </p:sp>
      <p:pic>
        <p:nvPicPr>
          <p:cNvPr id="15" name="Picture 14"/>
          <p:cNvPicPr>
            <a:picLocks noChangeAspect="1"/>
          </p:cNvPicPr>
          <p:nvPr/>
        </p:nvPicPr>
        <p:blipFill rotWithShape="1">
          <a:blip r:embed="rId3"/>
          <a:srcRect b="37360"/>
          <a:stretch/>
        </p:blipFill>
        <p:spPr>
          <a:xfrm>
            <a:off x="519960" y="1147088"/>
            <a:ext cx="3789756" cy="2726359"/>
          </a:xfrm>
          <a:prstGeom prst="rect">
            <a:avLst/>
          </a:prstGeom>
          <a:ln w="12700">
            <a:solidFill>
              <a:schemeClr val="tx1"/>
            </a:solidFill>
          </a:ln>
          <a:effectLst>
            <a:outerShdw blurRad="50800" dist="127000" dir="2700000" algn="tl" rotWithShape="0">
              <a:prstClr val="black">
                <a:alpha val="40000"/>
              </a:prstClr>
            </a:outerShdw>
          </a:effectLst>
        </p:spPr>
      </p:pic>
      <p:pic>
        <p:nvPicPr>
          <p:cNvPr id="20" name="Picture 19"/>
          <p:cNvPicPr>
            <a:picLocks noChangeAspect="1"/>
          </p:cNvPicPr>
          <p:nvPr/>
        </p:nvPicPr>
        <p:blipFill>
          <a:blip r:embed="rId4"/>
          <a:stretch>
            <a:fillRect/>
          </a:stretch>
        </p:blipFill>
        <p:spPr>
          <a:xfrm>
            <a:off x="4820282" y="1403755"/>
            <a:ext cx="4114801" cy="2314576"/>
          </a:xfrm>
          <a:prstGeom prst="rect">
            <a:avLst/>
          </a:prstGeom>
        </p:spPr>
      </p:pic>
      <p:grpSp>
        <p:nvGrpSpPr>
          <p:cNvPr id="9" name="Group 8"/>
          <p:cNvGrpSpPr/>
          <p:nvPr/>
        </p:nvGrpSpPr>
        <p:grpSpPr>
          <a:xfrm>
            <a:off x="519960" y="4634002"/>
            <a:ext cx="8264807" cy="1631216"/>
            <a:chOff x="519960" y="4634002"/>
            <a:chExt cx="8264807" cy="1631216"/>
          </a:xfrm>
        </p:grpSpPr>
        <p:pic>
          <p:nvPicPr>
            <p:cNvPr id="2" name="Picture 1"/>
            <p:cNvPicPr>
              <a:picLocks noChangeAspect="1"/>
            </p:cNvPicPr>
            <p:nvPr/>
          </p:nvPicPr>
          <p:blipFill>
            <a:blip r:embed="rId5"/>
            <a:stretch>
              <a:fillRect/>
            </a:stretch>
          </p:blipFill>
          <p:spPr>
            <a:xfrm>
              <a:off x="519960" y="4707267"/>
              <a:ext cx="1477737" cy="1477737"/>
            </a:xfrm>
            <a:prstGeom prst="rect">
              <a:avLst/>
            </a:prstGeom>
          </p:spPr>
        </p:pic>
        <p:sp>
          <p:nvSpPr>
            <p:cNvPr id="13" name="TextBox 4"/>
            <p:cNvSpPr txBox="1"/>
            <p:nvPr/>
          </p:nvSpPr>
          <p:spPr bwMode="auto">
            <a:xfrm>
              <a:off x="2310490" y="4634002"/>
              <a:ext cx="647427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rtlCol="0" anchor="t" anchorCtr="0" compatLnSpc="1">
              <a:prstTxWarp prst="textNoShape">
                <a:avLst/>
              </a:prstTxWarp>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lnSpc>
                  <a:spcPct val="100000"/>
                </a:lnSpc>
              </a:pPr>
              <a:r>
                <a:rPr lang="en-US" sz="2000" kern="0" dirty="0" smtClean="0">
                  <a:solidFill>
                    <a:schemeClr val="tx1">
                      <a:lumMod val="75000"/>
                      <a:lumOff val="25000"/>
                    </a:schemeClr>
                  </a:solidFill>
                </a:rPr>
                <a:t>   “After teaching students how to use FPGA-based systems for over 20 years, this is the first time we simply handed the boards to the students and </a:t>
              </a:r>
              <a:r>
                <a:rPr lang="en-US" sz="2000" b="1" kern="0" dirty="0" smtClean="0">
                  <a:solidFill>
                    <a:schemeClr val="tx1">
                      <a:lumMod val="75000"/>
                      <a:lumOff val="25000"/>
                    </a:schemeClr>
                  </a:solidFill>
                </a:rPr>
                <a:t>all</a:t>
              </a:r>
              <a:r>
                <a:rPr lang="en-US" sz="2000" kern="0" dirty="0" smtClean="0">
                  <a:solidFill>
                    <a:schemeClr val="tx1">
                      <a:lumMod val="75000"/>
                      <a:lumOff val="25000"/>
                    </a:schemeClr>
                  </a:solidFill>
                </a:rPr>
                <a:t> of them were able to use and/or add functionality to the system with no supervision.”</a:t>
              </a:r>
            </a:p>
          </p:txBody>
        </p:sp>
      </p:grpSp>
      <p:sp>
        <p:nvSpPr>
          <p:cNvPr id="5" name="TextBox 4"/>
          <p:cNvSpPr txBox="1"/>
          <p:nvPr/>
        </p:nvSpPr>
        <p:spPr bwMode="auto">
          <a:xfrm>
            <a:off x="4882265" y="1062699"/>
            <a:ext cx="39908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kern="0" dirty="0" smtClean="0">
                <a:solidFill>
                  <a:schemeClr val="tx1">
                    <a:lumMod val="75000"/>
                    <a:lumOff val="25000"/>
                  </a:schemeClr>
                </a:solidFill>
              </a:rPr>
              <a:t>Partially reconfigurable video overlay</a:t>
            </a:r>
          </a:p>
        </p:txBody>
      </p:sp>
      <p:sp>
        <p:nvSpPr>
          <p:cNvPr id="6" name="TextBox 5"/>
          <p:cNvSpPr txBox="1"/>
          <p:nvPr/>
        </p:nvSpPr>
        <p:spPr bwMode="auto">
          <a:xfrm>
            <a:off x="3616416" y="3945947"/>
            <a:ext cx="8184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1400" kern="0" dirty="0" smtClean="0">
                <a:solidFill>
                  <a:schemeClr val="tx1">
                    <a:lumMod val="75000"/>
                    <a:lumOff val="25000"/>
                  </a:schemeClr>
                </a:solidFill>
              </a:rPr>
              <a:t>FPL2017</a:t>
            </a:r>
          </a:p>
        </p:txBody>
      </p:sp>
    </p:spTree>
    <p:extLst>
      <p:ext uri="{BB962C8B-B14F-4D97-AF65-F5344CB8AC3E}">
        <p14:creationId xmlns:p14="http://schemas.microsoft.com/office/powerpoint/2010/main" val="337936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38</a:t>
            </a:fld>
            <a:endParaRPr dirty="0">
              <a:solidFill>
                <a:srgbClr val="000000"/>
              </a:solidFill>
            </a:endParaRPr>
          </a:p>
        </p:txBody>
      </p:sp>
      <p:sp>
        <p:nvSpPr>
          <p:cNvPr id="3" name="Title 2"/>
          <p:cNvSpPr>
            <a:spLocks noGrp="1"/>
          </p:cNvSpPr>
          <p:nvPr>
            <p:ph type="title"/>
          </p:nvPr>
        </p:nvSpPr>
        <p:spPr/>
        <p:txBody>
          <a:bodyPr/>
          <a:lstStyle/>
          <a:p>
            <a:r>
              <a:rPr lang="en-US" i="1" dirty="0" smtClean="0"/>
              <a:t>“A </a:t>
            </a:r>
            <a:r>
              <a:rPr lang="en-US" i="1" dirty="0"/>
              <a:t>high productivity tool for experienced FPGA </a:t>
            </a:r>
            <a:r>
              <a:rPr lang="en-US" i="1" dirty="0" smtClean="0"/>
              <a:t>designers”</a:t>
            </a:r>
            <a:r>
              <a:rPr lang="en-US" dirty="0"/>
              <a:t/>
            </a:r>
            <a:br>
              <a:rPr lang="en-US" dirty="0"/>
            </a:br>
            <a:endParaRPr lang="en-US" dirty="0"/>
          </a:p>
        </p:txBody>
      </p:sp>
      <p:sp>
        <p:nvSpPr>
          <p:cNvPr id="7" name="Rectangle 6"/>
          <p:cNvSpPr/>
          <p:nvPr/>
        </p:nvSpPr>
        <p:spPr>
          <a:xfrm>
            <a:off x="2898004" y="3097977"/>
            <a:ext cx="5604094" cy="246221"/>
          </a:xfrm>
          <a:prstGeom prst="rect">
            <a:avLst/>
          </a:prstGeom>
        </p:spPr>
        <p:txBody>
          <a:bodyPr wrap="square">
            <a:spAutoFit/>
          </a:bodyPr>
          <a:lstStyle/>
          <a:p>
            <a:r>
              <a:rPr lang="en-US" sz="1000" dirty="0"/>
              <a:t>http://fpga.org/2017/09/05/pynq-as-a-high-productivity-platform-for-fpga-design-and-exploration</a:t>
            </a:r>
          </a:p>
        </p:txBody>
      </p:sp>
      <p:grpSp>
        <p:nvGrpSpPr>
          <p:cNvPr id="14" name="Group 13"/>
          <p:cNvGrpSpPr/>
          <p:nvPr/>
        </p:nvGrpSpPr>
        <p:grpSpPr>
          <a:xfrm>
            <a:off x="194649" y="3769518"/>
            <a:ext cx="8754701" cy="2534841"/>
            <a:chOff x="194649" y="3769518"/>
            <a:chExt cx="8754701" cy="2534841"/>
          </a:xfrm>
        </p:grpSpPr>
        <p:sp>
          <p:nvSpPr>
            <p:cNvPr id="4" name="Rectangle 3"/>
            <p:cNvSpPr/>
            <p:nvPr/>
          </p:nvSpPr>
          <p:spPr>
            <a:xfrm>
              <a:off x="194649" y="3769518"/>
              <a:ext cx="8754701" cy="400110"/>
            </a:xfrm>
            <a:prstGeom prst="rect">
              <a:avLst/>
            </a:prstGeom>
          </p:spPr>
          <p:txBody>
            <a:bodyPr wrap="square">
              <a:spAutoFit/>
            </a:bodyPr>
            <a:lstStyle/>
            <a:p>
              <a:r>
                <a:rPr lang="en-US" sz="2000" b="1" dirty="0" err="1"/>
                <a:t>Pynq</a:t>
              </a:r>
              <a:r>
                <a:rPr lang="en-US" sz="2000" b="1" dirty="0"/>
                <a:t> as a High Productivity Platform for FPGA Design </a:t>
              </a:r>
              <a:r>
                <a:rPr lang="en-US" sz="2000" b="1" dirty="0" smtClean="0"/>
                <a:t>&amp; Exploration</a:t>
              </a:r>
            </a:p>
          </p:txBody>
        </p:sp>
        <p:sp>
          <p:nvSpPr>
            <p:cNvPr id="8" name="Rectangle 7"/>
            <p:cNvSpPr/>
            <p:nvPr/>
          </p:nvSpPr>
          <p:spPr>
            <a:xfrm>
              <a:off x="457200" y="4273034"/>
              <a:ext cx="8229600" cy="2031325"/>
            </a:xfrm>
            <a:prstGeom prst="rect">
              <a:avLst/>
            </a:prstGeom>
          </p:spPr>
          <p:txBody>
            <a:bodyPr wrap="square">
              <a:spAutoFit/>
            </a:bodyPr>
            <a:lstStyle/>
            <a:p>
              <a:pPr algn="l"/>
              <a:r>
                <a:rPr lang="en-US" i="1" dirty="0" smtClean="0"/>
                <a:t>“I </a:t>
              </a:r>
              <a:r>
                <a:rPr lang="en-US" i="1" dirty="0"/>
                <a:t>hadn’t expected that </a:t>
              </a:r>
              <a:r>
                <a:rPr lang="en-US" i="1" dirty="0" err="1"/>
                <a:t>Pynq</a:t>
              </a:r>
              <a:r>
                <a:rPr lang="en-US" i="1" dirty="0"/>
                <a:t> would also be a high productivity tool for experienced FPGA designers to more </a:t>
              </a:r>
              <a:r>
                <a:rPr lang="en-US" i="1" dirty="0" smtClean="0"/>
                <a:t>rapidly </a:t>
              </a:r>
              <a:r>
                <a:rPr lang="en-US" i="1" dirty="0"/>
                <a:t>explore, evaluate, discover, and play. </a:t>
              </a:r>
              <a:r>
                <a:rPr lang="en-US" i="1" dirty="0" smtClean="0"/>
                <a:t>Using </a:t>
              </a:r>
              <a:r>
                <a:rPr lang="en-US" i="1" dirty="0" err="1"/>
                <a:t>Pynq</a:t>
              </a:r>
              <a:r>
                <a:rPr lang="en-US" i="1" dirty="0"/>
                <a:t> to explore, develop, prototype </a:t>
              </a:r>
              <a:r>
                <a:rPr lang="en-US" b="1" i="1" dirty="0"/>
                <a:t>saved me weeks of effort</a:t>
              </a:r>
              <a:r>
                <a:rPr lang="en-US" i="1" dirty="0"/>
                <a:t>. It was particularly good for interactively writing tests and exploring new hardware corner cases in Python with &lt;1 second turnaround</a:t>
              </a:r>
              <a:r>
                <a:rPr lang="en-US" dirty="0" smtClean="0"/>
                <a:t>.”</a:t>
              </a:r>
            </a:p>
            <a:p>
              <a:pPr algn="l"/>
              <a:endParaRPr lang="en-US" dirty="0"/>
            </a:p>
            <a:p>
              <a:pPr algn="l"/>
              <a:r>
                <a:rPr lang="en-US" dirty="0" smtClean="0"/>
                <a:t>     Jan Gray … feedback on implementing 80 x 32-bit RISC </a:t>
              </a:r>
              <a:r>
                <a:rPr lang="en-US" dirty="0"/>
                <a:t>cores on </a:t>
              </a:r>
              <a:r>
                <a:rPr lang="en-US" dirty="0" smtClean="0"/>
                <a:t>PYNQ-Z1</a:t>
              </a:r>
              <a:endParaRPr lang="en-US" b="1" dirty="0"/>
            </a:p>
          </p:txBody>
        </p:sp>
      </p:grpSp>
      <p:sp>
        <p:nvSpPr>
          <p:cNvPr id="13" name="Rectangle 12"/>
          <p:cNvSpPr/>
          <p:nvPr/>
        </p:nvSpPr>
        <p:spPr>
          <a:xfrm>
            <a:off x="289711" y="3725137"/>
            <a:ext cx="8501204" cy="2246769"/>
          </a:xfrm>
          <a:prstGeom prst="rect">
            <a:avLst/>
          </a:prstGeom>
          <a:solidFill>
            <a:schemeClr val="bg1"/>
          </a:solidFill>
        </p:spPr>
        <p:txBody>
          <a:bodyPr wrap="square">
            <a:spAutoFit/>
          </a:bodyPr>
          <a:lstStyle/>
          <a:p>
            <a:pPr algn="l"/>
            <a:endParaRPr lang="en-US" sz="2800" i="1" dirty="0" smtClean="0"/>
          </a:p>
          <a:p>
            <a:pPr algn="l"/>
            <a:r>
              <a:rPr lang="en-US" sz="2800" i="1" dirty="0" smtClean="0"/>
              <a:t>“</a:t>
            </a:r>
            <a:r>
              <a:rPr lang="en-US" sz="2800" dirty="0"/>
              <a:t>Fellow FPGA designers, try </a:t>
            </a:r>
            <a:r>
              <a:rPr lang="en-US" sz="2800" dirty="0" err="1"/>
              <a:t>Pynq</a:t>
            </a:r>
            <a:r>
              <a:rPr lang="en-US" sz="2800" dirty="0"/>
              <a:t>. You’ll like it. </a:t>
            </a:r>
            <a:endParaRPr lang="en-US" sz="2800" dirty="0" smtClean="0"/>
          </a:p>
          <a:p>
            <a:pPr algn="l"/>
            <a:r>
              <a:rPr lang="en-US" sz="2800" dirty="0" err="1" smtClean="0"/>
              <a:t>Pynq</a:t>
            </a:r>
            <a:r>
              <a:rPr lang="en-US" sz="2800" dirty="0" smtClean="0"/>
              <a:t> </a:t>
            </a:r>
            <a:r>
              <a:rPr lang="en-US" sz="2800" dirty="0"/>
              <a:t>makes exploring new FPGA ideas lightweight, fresh, fast, easy, </a:t>
            </a:r>
            <a:r>
              <a:rPr lang="en-US" sz="2800" i="1" dirty="0"/>
              <a:t>fun again</a:t>
            </a:r>
            <a:r>
              <a:rPr lang="en-US" sz="2800" i="1" dirty="0" smtClean="0"/>
              <a:t>.</a:t>
            </a:r>
            <a:r>
              <a:rPr lang="en-US" sz="2800" dirty="0" smtClean="0"/>
              <a:t>.”</a:t>
            </a:r>
          </a:p>
          <a:p>
            <a:pPr algn="l"/>
            <a:endParaRPr lang="en-US" sz="2800" dirty="0" smtClean="0"/>
          </a:p>
        </p:txBody>
      </p:sp>
      <p:pic>
        <p:nvPicPr>
          <p:cNvPr id="10" name="Picture 9"/>
          <p:cNvPicPr>
            <a:picLocks noChangeAspect="1"/>
          </p:cNvPicPr>
          <p:nvPr/>
        </p:nvPicPr>
        <p:blipFill rotWithShape="1">
          <a:blip r:embed="rId3"/>
          <a:srcRect b="37313"/>
          <a:stretch/>
        </p:blipFill>
        <p:spPr>
          <a:xfrm>
            <a:off x="2898004" y="1039785"/>
            <a:ext cx="5788796" cy="1946233"/>
          </a:xfrm>
          <a:prstGeom prst="rect">
            <a:avLst/>
          </a:prstGeom>
          <a:ln>
            <a:solidFill>
              <a:schemeClr val="tx1"/>
            </a:solidFill>
          </a:ln>
          <a:effectLst>
            <a:outerShdw blurRad="50800" dist="63500" dir="2700000" algn="tl" rotWithShape="0">
              <a:prstClr val="black">
                <a:alpha val="40000"/>
              </a:prstClr>
            </a:outerShdw>
          </a:effectLst>
        </p:spPr>
      </p:pic>
    </p:spTree>
    <p:extLst>
      <p:ext uri="{BB962C8B-B14F-4D97-AF65-F5344CB8AC3E}">
        <p14:creationId xmlns:p14="http://schemas.microsoft.com/office/powerpoint/2010/main" val="270204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39</a:t>
            </a:fld>
            <a:endParaRPr dirty="0">
              <a:solidFill>
                <a:srgbClr val="000000"/>
              </a:solidFill>
            </a:endParaRPr>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srcRect b="75980"/>
          <a:stretch/>
        </p:blipFill>
        <p:spPr>
          <a:xfrm>
            <a:off x="219452" y="209551"/>
            <a:ext cx="6496050" cy="2345111"/>
          </a:xfrm>
          <a:prstGeom prst="rect">
            <a:avLst/>
          </a:prstGeom>
        </p:spPr>
      </p:pic>
      <p:grpSp>
        <p:nvGrpSpPr>
          <p:cNvPr id="13" name="Group 12"/>
          <p:cNvGrpSpPr/>
          <p:nvPr/>
        </p:nvGrpSpPr>
        <p:grpSpPr>
          <a:xfrm>
            <a:off x="1483276" y="706342"/>
            <a:ext cx="7457205" cy="5585297"/>
            <a:chOff x="1483276" y="706342"/>
            <a:chExt cx="7457205" cy="5585297"/>
          </a:xfrm>
        </p:grpSpPr>
        <p:cxnSp>
          <p:nvCxnSpPr>
            <p:cNvPr id="11" name="Straight Arrow Connector 10"/>
            <p:cNvCxnSpPr/>
            <p:nvPr/>
          </p:nvCxnSpPr>
          <p:spPr bwMode="auto">
            <a:xfrm>
              <a:off x="2516863" y="2670772"/>
              <a:ext cx="1367070" cy="697117"/>
            </a:xfrm>
            <a:prstGeom prst="straightConnector1">
              <a:avLst/>
            </a:prstGeom>
            <a:solidFill>
              <a:schemeClr val="tx2"/>
            </a:solidFill>
            <a:ln w="28575" cap="flat" cmpd="sng" algn="ctr">
              <a:solidFill>
                <a:schemeClr val="tx1"/>
              </a:solidFill>
              <a:prstDash val="solid"/>
              <a:round/>
              <a:headEnd type="none" w="med" len="med"/>
              <a:tailEnd type="triangle"/>
            </a:ln>
            <a:effectLst/>
          </p:spPr>
        </p:cxnSp>
        <p:pic>
          <p:nvPicPr>
            <p:cNvPr id="5" name="Picture 4"/>
            <p:cNvPicPr>
              <a:picLocks noChangeAspect="1"/>
            </p:cNvPicPr>
            <p:nvPr/>
          </p:nvPicPr>
          <p:blipFill rotWithShape="1">
            <a:blip r:embed="rId3"/>
            <a:srcRect t="24059"/>
            <a:stretch/>
          </p:blipFill>
          <p:spPr>
            <a:xfrm>
              <a:off x="4046894" y="706342"/>
              <a:ext cx="4893587" cy="5585297"/>
            </a:xfrm>
            <a:prstGeom prst="rect">
              <a:avLst/>
            </a:prstGeom>
            <a:solidFill>
              <a:schemeClr val="bg1"/>
            </a:solidFill>
            <a:ln>
              <a:solidFill>
                <a:schemeClr val="tx1"/>
              </a:solidFill>
            </a:ln>
            <a:effectLst>
              <a:outerShdw blurRad="50800" dist="63500" dir="2700000" algn="tl" rotWithShape="0">
                <a:prstClr val="black">
                  <a:alpha val="40000"/>
                </a:prstClr>
              </a:outerShdw>
            </a:effectLst>
          </p:spPr>
        </p:pic>
        <p:sp>
          <p:nvSpPr>
            <p:cNvPr id="8" name="TextBox 7"/>
            <p:cNvSpPr txBox="1"/>
            <p:nvPr/>
          </p:nvSpPr>
          <p:spPr bwMode="auto">
            <a:xfrm>
              <a:off x="1483276" y="4517679"/>
              <a:ext cx="240065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gn="r">
                <a:lnSpc>
                  <a:spcPct val="100000"/>
                </a:lnSpc>
              </a:pPr>
              <a:r>
                <a:rPr lang="en-US" sz="2000" kern="0" dirty="0" smtClean="0">
                  <a:solidFill>
                    <a:schemeClr val="tx1">
                      <a:lumMod val="75000"/>
                      <a:lumOff val="25000"/>
                    </a:schemeClr>
                  </a:solidFill>
                </a:rPr>
                <a:t>Selection of projects</a:t>
              </a:r>
            </a:p>
            <a:p>
              <a:pPr algn="r">
                <a:lnSpc>
                  <a:spcPct val="100000"/>
                </a:lnSpc>
              </a:pPr>
              <a:r>
                <a:rPr lang="en-US" sz="2000" kern="0" dirty="0" smtClean="0">
                  <a:solidFill>
                    <a:schemeClr val="tx1">
                      <a:lumMod val="75000"/>
                      <a:lumOff val="25000"/>
                    </a:schemeClr>
                  </a:solidFill>
                </a:rPr>
                <a:t>and notebooks</a:t>
              </a:r>
            </a:p>
          </p:txBody>
        </p:sp>
      </p:grpSp>
    </p:spTree>
    <p:extLst>
      <p:ext uri="{BB962C8B-B14F-4D97-AF65-F5344CB8AC3E}">
        <p14:creationId xmlns:p14="http://schemas.microsoft.com/office/powerpoint/2010/main" val="242906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bwMode="auto">
          <a:xfrm>
            <a:off x="76200" y="5057252"/>
            <a:ext cx="8236591" cy="456992"/>
          </a:xfrm>
          <a:prstGeom prst="homePlate">
            <a:avLst/>
          </a:prstGeom>
          <a:gradFill flip="none" rotWithShape="1">
            <a:gsLst>
              <a:gs pos="0">
                <a:schemeClr val="bg1">
                  <a:lumMod val="95000"/>
                </a:schemeClr>
              </a:gs>
              <a:gs pos="100000">
                <a:schemeClr val="accent3">
                  <a:lumMod val="30000"/>
                  <a:lumOff val="70000"/>
                </a:schemeClr>
              </a:gs>
            </a:gsLst>
            <a:lin ang="0" scaled="0"/>
            <a:tileRect/>
          </a:gradFill>
          <a:ln w="76200" cap="flat" cmpd="sng" algn="ctr">
            <a:noFill/>
            <a:prstDash val="solid"/>
            <a:round/>
            <a:headEnd type="none" w="med" len="med"/>
            <a:tailEnd type="none" w="med" len="med"/>
          </a:ln>
          <a:effectLst>
            <a:outerShdw blurRad="152400" sx="102000" sy="102000" algn="ctr" rotWithShape="0">
              <a:prstClr val="black">
                <a:alpha val="40000"/>
              </a:prstClr>
            </a:outerShdw>
          </a:effectLst>
          <a:scene3d>
            <a:camera prst="orthographicFront"/>
            <a:lightRig rig="threePt" dir="t"/>
          </a:scene3d>
          <a:sp3d>
            <a:bevelT w="38100" h="38100" prst="cross"/>
          </a:sp3d>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54" name="Pentagon 53"/>
          <p:cNvSpPr/>
          <p:nvPr/>
        </p:nvSpPr>
        <p:spPr bwMode="auto">
          <a:xfrm>
            <a:off x="76200" y="5572445"/>
            <a:ext cx="8236591" cy="456992"/>
          </a:xfrm>
          <a:prstGeom prst="homePlate">
            <a:avLst/>
          </a:prstGeom>
          <a:gradFill flip="none" rotWithShape="1">
            <a:gsLst>
              <a:gs pos="0">
                <a:schemeClr val="bg1">
                  <a:lumMod val="95000"/>
                </a:schemeClr>
              </a:gs>
              <a:gs pos="100000">
                <a:schemeClr val="accent3">
                  <a:lumMod val="30000"/>
                  <a:lumOff val="70000"/>
                </a:schemeClr>
              </a:gs>
            </a:gsLst>
            <a:lin ang="0" scaled="0"/>
            <a:tileRect/>
          </a:gradFill>
          <a:ln w="76200" cap="flat" cmpd="sng" algn="ctr">
            <a:noFill/>
            <a:prstDash val="solid"/>
            <a:round/>
            <a:headEnd type="none" w="med" len="med"/>
            <a:tailEnd type="none" w="med" len="med"/>
          </a:ln>
          <a:effectLst>
            <a:outerShdw blurRad="152400" sx="102000" sy="102000" algn="ctr" rotWithShape="0">
              <a:prstClr val="black">
                <a:alpha val="40000"/>
              </a:prstClr>
            </a:outerShdw>
          </a:effectLst>
          <a:scene3d>
            <a:camera prst="orthographicFront"/>
            <a:lightRig rig="threePt" dir="t"/>
          </a:scene3d>
          <a:sp3d>
            <a:bevelT w="38100" h="38100" prst="cross"/>
          </a:sp3d>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55" name="Pentagon 54"/>
          <p:cNvSpPr/>
          <p:nvPr/>
        </p:nvSpPr>
        <p:spPr bwMode="auto">
          <a:xfrm>
            <a:off x="76200" y="6099214"/>
            <a:ext cx="8236591" cy="456992"/>
          </a:xfrm>
          <a:prstGeom prst="homePlate">
            <a:avLst/>
          </a:prstGeom>
          <a:gradFill flip="none" rotWithShape="1">
            <a:gsLst>
              <a:gs pos="0">
                <a:schemeClr val="bg1">
                  <a:lumMod val="95000"/>
                </a:schemeClr>
              </a:gs>
              <a:gs pos="100000">
                <a:schemeClr val="accent3">
                  <a:lumMod val="30000"/>
                  <a:lumOff val="70000"/>
                </a:schemeClr>
              </a:gs>
            </a:gsLst>
            <a:lin ang="0" scaled="0"/>
            <a:tileRect/>
          </a:gradFill>
          <a:ln w="76200" cap="flat" cmpd="sng" algn="ctr">
            <a:noFill/>
            <a:prstDash val="solid"/>
            <a:round/>
            <a:headEnd type="none" w="med" len="med"/>
            <a:tailEnd type="none" w="med" len="med"/>
          </a:ln>
          <a:effectLst>
            <a:outerShdw blurRad="152400" sx="102000" sy="102000" algn="ctr" rotWithShape="0">
              <a:prstClr val="black">
                <a:alpha val="40000"/>
              </a:prstClr>
            </a:outerShdw>
          </a:effectLst>
          <a:scene3d>
            <a:camera prst="orthographicFront"/>
            <a:lightRig rig="threePt" dir="t"/>
          </a:scene3d>
          <a:sp3d>
            <a:bevelT w="38100" h="38100" prst="cross"/>
          </a:sp3d>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52" name="TextBox 51"/>
          <p:cNvSpPr txBox="1"/>
          <p:nvPr/>
        </p:nvSpPr>
        <p:spPr>
          <a:xfrm>
            <a:off x="132155" y="6141314"/>
            <a:ext cx="832279" cy="307777"/>
          </a:xfrm>
          <a:prstGeom prst="rect">
            <a:avLst/>
          </a:prstGeom>
          <a:noFill/>
        </p:spPr>
        <p:txBody>
          <a:bodyPr wrap="none"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defRPr/>
            </a:pPr>
            <a:r>
              <a:rPr lang="en-US" sz="1400" dirty="0">
                <a:ln>
                  <a:prstDash val="solid"/>
                </a:ln>
              </a:rPr>
              <a:t>Process</a:t>
            </a:r>
          </a:p>
        </p:txBody>
      </p:sp>
      <p:sp>
        <p:nvSpPr>
          <p:cNvPr id="25611" name="TextBox 47"/>
          <p:cNvSpPr txBox="1">
            <a:spLocks noChangeArrowheads="1"/>
          </p:cNvSpPr>
          <p:nvPr/>
        </p:nvSpPr>
        <p:spPr bwMode="auto">
          <a:xfrm>
            <a:off x="1587265" y="6147680"/>
            <a:ext cx="732893" cy="307777"/>
          </a:xfrm>
          <a:prstGeom prst="rect">
            <a:avLst/>
          </a:prstGeom>
          <a:noFill/>
          <a:ln w="9525">
            <a:noFill/>
            <a:miter lim="800000"/>
            <a:headEnd/>
            <a:tailEnd/>
          </a:ln>
        </p:spPr>
        <p:txBody>
          <a:bodyPr wrap="none"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r>
              <a:rPr lang="en-US" sz="1400" dirty="0" smtClean="0">
                <a:ln>
                  <a:prstDash val="solid"/>
                </a:ln>
                <a:cs typeface="Arial" charset="0"/>
              </a:rPr>
              <a:t>28HPL</a:t>
            </a:r>
            <a:endParaRPr lang="en-US" sz="1400" dirty="0">
              <a:ln>
                <a:prstDash val="solid"/>
              </a:ln>
              <a:cs typeface="Arial" charset="0"/>
            </a:endParaRPr>
          </a:p>
        </p:txBody>
      </p:sp>
      <p:sp>
        <p:nvSpPr>
          <p:cNvPr id="25612" name="TextBox 50"/>
          <p:cNvSpPr txBox="1">
            <a:spLocks noChangeArrowheads="1"/>
          </p:cNvSpPr>
          <p:nvPr/>
        </p:nvSpPr>
        <p:spPr bwMode="auto">
          <a:xfrm>
            <a:off x="3489884" y="6147680"/>
            <a:ext cx="732893" cy="307777"/>
          </a:xfrm>
          <a:prstGeom prst="rect">
            <a:avLst/>
          </a:prstGeom>
          <a:noFill/>
          <a:ln w="9525">
            <a:noFill/>
            <a:miter lim="800000"/>
            <a:headEnd/>
            <a:tailEnd/>
          </a:ln>
        </p:spPr>
        <p:txBody>
          <a:bodyPr wrap="none"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r>
              <a:rPr lang="en-US" sz="1400" dirty="0" smtClean="0">
                <a:ln>
                  <a:prstDash val="solid"/>
                </a:ln>
                <a:cs typeface="Arial" charset="0"/>
              </a:rPr>
              <a:t>20SoC</a:t>
            </a:r>
            <a:endParaRPr lang="en-US" sz="1400" dirty="0">
              <a:ln>
                <a:prstDash val="solid"/>
              </a:ln>
              <a:cs typeface="Arial" charset="0"/>
            </a:endParaRPr>
          </a:p>
        </p:txBody>
      </p:sp>
      <p:sp>
        <p:nvSpPr>
          <p:cNvPr id="25614" name="TextBox 52"/>
          <p:cNvSpPr txBox="1">
            <a:spLocks noChangeArrowheads="1"/>
          </p:cNvSpPr>
          <p:nvPr/>
        </p:nvSpPr>
        <p:spPr bwMode="auto">
          <a:xfrm>
            <a:off x="7002405" y="6147680"/>
            <a:ext cx="532517" cy="307777"/>
          </a:xfrm>
          <a:prstGeom prst="rect">
            <a:avLst/>
          </a:prstGeom>
          <a:noFill/>
          <a:ln w="9525">
            <a:noFill/>
            <a:miter lim="800000"/>
            <a:headEnd/>
            <a:tailEnd/>
          </a:ln>
        </p:spPr>
        <p:txBody>
          <a:bodyPr wrap="none"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r>
              <a:rPr lang="en-US" sz="1400" dirty="0">
                <a:ln>
                  <a:prstDash val="solid"/>
                </a:ln>
              </a:rPr>
              <a:t>7</a:t>
            </a:r>
            <a:r>
              <a:rPr lang="en-US" sz="1400" dirty="0" smtClean="0">
                <a:ln>
                  <a:prstDash val="solid"/>
                </a:ln>
              </a:rPr>
              <a:t>nm</a:t>
            </a:r>
            <a:endParaRPr lang="en-US" sz="1400" dirty="0">
              <a:ln>
                <a:prstDash val="solid"/>
              </a:ln>
            </a:endParaRPr>
          </a:p>
        </p:txBody>
      </p:sp>
      <p:sp>
        <p:nvSpPr>
          <p:cNvPr id="25617" name="TextBox 57"/>
          <p:cNvSpPr txBox="1">
            <a:spLocks noChangeArrowheads="1"/>
          </p:cNvSpPr>
          <p:nvPr/>
        </p:nvSpPr>
        <p:spPr bwMode="auto">
          <a:xfrm>
            <a:off x="5214643" y="6147680"/>
            <a:ext cx="1074332" cy="307777"/>
          </a:xfrm>
          <a:prstGeom prst="rect">
            <a:avLst/>
          </a:prstGeom>
          <a:noFill/>
          <a:ln w="9525">
            <a:noFill/>
            <a:miter lim="800000"/>
            <a:headEnd/>
            <a:tailEnd/>
          </a:ln>
        </p:spPr>
        <p:txBody>
          <a:bodyPr wrap="none"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r>
              <a:rPr lang="en-US" sz="1400" dirty="0" smtClean="0">
                <a:ln>
                  <a:prstDash val="solid"/>
                </a:ln>
                <a:cs typeface="Arial" charset="0"/>
              </a:rPr>
              <a:t>16FinFET+</a:t>
            </a:r>
            <a:endParaRPr lang="en-US" sz="1400" dirty="0">
              <a:ln>
                <a:prstDash val="solid"/>
              </a:ln>
              <a:cs typeface="Arial" charset="0"/>
            </a:endParaRPr>
          </a:p>
        </p:txBody>
      </p:sp>
      <p:sp>
        <p:nvSpPr>
          <p:cNvPr id="65" name="TextBox 64"/>
          <p:cNvSpPr txBox="1"/>
          <p:nvPr/>
        </p:nvSpPr>
        <p:spPr>
          <a:xfrm>
            <a:off x="157002" y="5650553"/>
            <a:ext cx="1189749" cy="307777"/>
          </a:xfrm>
          <a:prstGeom prst="rect">
            <a:avLst/>
          </a:prstGeom>
          <a:noFill/>
        </p:spPr>
        <p:txBody>
          <a:bodyPr wrap="non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defRPr/>
            </a:pPr>
            <a:r>
              <a:rPr lang="en-US" sz="1400" dirty="0" smtClean="0">
                <a:ln>
                  <a:prstDash val="solid"/>
                </a:ln>
              </a:rPr>
              <a:t>Architecture </a:t>
            </a:r>
            <a:endParaRPr lang="en-US" sz="1400" dirty="0">
              <a:ln>
                <a:prstDash val="solid"/>
              </a:ln>
            </a:endParaRPr>
          </a:p>
        </p:txBody>
      </p:sp>
      <p:sp>
        <p:nvSpPr>
          <p:cNvPr id="70" name="TextBox 47"/>
          <p:cNvSpPr txBox="1">
            <a:spLocks noChangeArrowheads="1"/>
          </p:cNvSpPr>
          <p:nvPr/>
        </p:nvSpPr>
        <p:spPr bwMode="auto">
          <a:xfrm>
            <a:off x="1493331" y="5640836"/>
            <a:ext cx="841897" cy="307777"/>
          </a:xfrm>
          <a:prstGeom prst="rect">
            <a:avLst/>
          </a:prstGeom>
          <a:noFill/>
          <a:ln w="9525">
            <a:noFill/>
            <a:miter lim="800000"/>
            <a:headEnd/>
            <a:tailEnd/>
          </a:ln>
        </p:spPr>
        <p:txBody>
          <a:bodyPr wrap="none"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r>
              <a:rPr lang="en-US" sz="1400" dirty="0" smtClean="0">
                <a:ln>
                  <a:prstDash val="solid"/>
                </a:ln>
                <a:cs typeface="Arial" charset="0"/>
              </a:rPr>
              <a:t>7 Series</a:t>
            </a:r>
            <a:endParaRPr lang="en-US" sz="1400" dirty="0">
              <a:ln>
                <a:prstDash val="solid"/>
              </a:ln>
              <a:cs typeface="Arial" charset="0"/>
            </a:endParaRPr>
          </a:p>
        </p:txBody>
      </p:sp>
      <p:sp>
        <p:nvSpPr>
          <p:cNvPr id="77" name="TextBox 76"/>
          <p:cNvSpPr txBox="1"/>
          <p:nvPr/>
        </p:nvSpPr>
        <p:spPr>
          <a:xfrm>
            <a:off x="129815" y="5141762"/>
            <a:ext cx="602409" cy="307777"/>
          </a:xfrm>
          <a:prstGeom prst="rect">
            <a:avLst/>
          </a:prstGeom>
          <a:noFill/>
        </p:spPr>
        <p:txBody>
          <a:bodyPr wrap="non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defRPr/>
            </a:pPr>
            <a:r>
              <a:rPr lang="en-US" sz="1400" dirty="0" smtClean="0">
                <a:ln>
                  <a:prstDash val="solid"/>
                </a:ln>
              </a:rPr>
              <a:t>Tools</a:t>
            </a:r>
            <a:endParaRPr lang="en-US" sz="1400" dirty="0">
              <a:ln>
                <a:prstDash val="solid"/>
              </a:ln>
            </a:endParaRPr>
          </a:p>
        </p:txBody>
      </p:sp>
      <p:sp>
        <p:nvSpPr>
          <p:cNvPr id="82" name="TextBox 47"/>
          <p:cNvSpPr txBox="1">
            <a:spLocks noChangeArrowheads="1"/>
          </p:cNvSpPr>
          <p:nvPr/>
        </p:nvSpPr>
        <p:spPr bwMode="auto">
          <a:xfrm>
            <a:off x="3750504" y="5664082"/>
            <a:ext cx="2186560" cy="307777"/>
          </a:xfrm>
          <a:prstGeom prst="rect">
            <a:avLst/>
          </a:prstGeom>
          <a:noFill/>
          <a:ln w="9525">
            <a:noFill/>
            <a:miter lim="800000"/>
            <a:headEnd/>
            <a:tailEnd/>
          </a:ln>
        </p:spPr>
        <p:txBody>
          <a:bodyPr wrap="none" anchor="ctr">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r>
              <a:rPr lang="en-US" sz="1400" dirty="0" smtClean="0">
                <a:ln>
                  <a:prstDash val="solid"/>
                </a:ln>
                <a:cs typeface="Arial" charset="0"/>
              </a:rPr>
              <a:t>UltraScale™ Architecture</a:t>
            </a:r>
            <a:endParaRPr lang="en-US" sz="1400" dirty="0">
              <a:ln>
                <a:prstDash val="solid"/>
              </a:ln>
              <a:cs typeface="Arial" charset="0"/>
            </a:endParaRPr>
          </a:p>
        </p:txBody>
      </p:sp>
      <p:sp>
        <p:nvSpPr>
          <p:cNvPr id="25605" name="Slide Number Placeholder 2"/>
          <p:cNvSpPr>
            <a:spLocks noGrp="1"/>
          </p:cNvSpPr>
          <p:nvPr>
            <p:ph type="sldNum" sz="quarter" idx="10"/>
          </p:nvPr>
        </p:nvSpPr>
        <p:spPr bwMode="auto">
          <a:noFill/>
        </p:spPr>
        <p:txBody>
          <a:bodyPr/>
          <a:lstStyle/>
          <a:p>
            <a:r>
              <a:rPr dirty="0">
                <a:solidFill>
                  <a:srgbClr val="000000"/>
                </a:solidFill>
                <a:cs typeface="Arial" charset="0"/>
              </a:rPr>
              <a:t>Page </a:t>
            </a:r>
            <a:fld id="{4499BEF2-68DF-44A3-B90C-102FD92FEE30}" type="slidenum">
              <a:rPr>
                <a:solidFill>
                  <a:srgbClr val="000000"/>
                </a:solidFill>
                <a:cs typeface="Arial" charset="0"/>
              </a:rPr>
              <a:pPr/>
              <a:t>4</a:t>
            </a:fld>
            <a:endParaRPr dirty="0">
              <a:solidFill>
                <a:srgbClr val="000000"/>
              </a:solidFill>
              <a:cs typeface="Arial" charset="0"/>
            </a:endParaRPr>
          </a:p>
        </p:txBody>
      </p:sp>
      <p:sp>
        <p:nvSpPr>
          <p:cNvPr id="25604" name="Title 3"/>
          <p:cNvSpPr>
            <a:spLocks noGrp="1"/>
          </p:cNvSpPr>
          <p:nvPr>
            <p:ph type="title"/>
          </p:nvPr>
        </p:nvSpPr>
        <p:spPr/>
        <p:txBody>
          <a:bodyPr/>
          <a:lstStyle/>
          <a:p>
            <a:r>
              <a:rPr lang="en-US" sz="3200" b="0" dirty="0" smtClean="0">
                <a:solidFill>
                  <a:schemeClr val="tx1">
                    <a:lumMod val="75000"/>
                    <a:lumOff val="25000"/>
                  </a:schemeClr>
                </a:solidFill>
                <a:latin typeface="Calibri" panose="020F0502020204030204" pitchFamily="34" charset="0"/>
                <a:cs typeface="Calibri" panose="020F0502020204030204" pitchFamily="34" charset="0"/>
              </a:rPr>
              <a:t>Charting an Aggressive Course Forward</a:t>
            </a:r>
            <a:endParaRPr lang="en-US" sz="3200" b="0" dirty="0">
              <a:solidFill>
                <a:schemeClr val="tx1">
                  <a:lumMod val="75000"/>
                  <a:lumOff val="25000"/>
                </a:schemeClr>
              </a:solidFill>
              <a:latin typeface="Calibri" panose="020F0502020204030204" pitchFamily="34" charset="0"/>
              <a:cs typeface="Calibri" panose="020F0502020204030204" pitchFamily="34" charset="0"/>
            </a:endParaRPr>
          </a:p>
        </p:txBody>
      </p:sp>
      <p:cxnSp>
        <p:nvCxnSpPr>
          <p:cNvPr id="40" name="Straight Connector 39"/>
          <p:cNvCxnSpPr/>
          <p:nvPr/>
        </p:nvCxnSpPr>
        <p:spPr bwMode="auto">
          <a:xfrm>
            <a:off x="748264" y="4950091"/>
            <a:ext cx="7037388" cy="0"/>
          </a:xfrm>
          <a:prstGeom prst="line">
            <a:avLst/>
          </a:prstGeom>
          <a:solidFill>
            <a:schemeClr val="tx2"/>
          </a:solidFill>
          <a:ln w="28575" cap="flat" cmpd="sng" algn="ctr">
            <a:solidFill>
              <a:schemeClr val="tx1">
                <a:lumMod val="85000"/>
                <a:lumOff val="15000"/>
              </a:schemeClr>
            </a:solidFill>
            <a:prstDash val="solid"/>
            <a:round/>
            <a:headEnd type="none" w="med" len="med"/>
            <a:tailEnd type="none" w="med" len="med"/>
          </a:ln>
          <a:effectLst/>
        </p:spPr>
      </p:cxnSp>
      <p:sp>
        <p:nvSpPr>
          <p:cNvPr id="2" name="Trapezoid 1"/>
          <p:cNvSpPr/>
          <p:nvPr/>
        </p:nvSpPr>
        <p:spPr bwMode="auto">
          <a:xfrm rot="14780772">
            <a:off x="4221669" y="-993482"/>
            <a:ext cx="702131" cy="7307852"/>
          </a:xfrm>
          <a:prstGeom prst="trapezoid">
            <a:avLst>
              <a:gd name="adj" fmla="val 41759"/>
            </a:avLst>
          </a:prstGeom>
          <a:gradFill flip="none" rotWithShape="1">
            <a:gsLst>
              <a:gs pos="100000">
                <a:srgbClr val="7E9EA2">
                  <a:tint val="66000"/>
                  <a:satMod val="160000"/>
                  <a:alpha val="0"/>
                </a:srgbClr>
              </a:gs>
              <a:gs pos="0">
                <a:srgbClr val="000000">
                  <a:lumMod val="50000"/>
                  <a:lumOff val="50000"/>
                </a:srgbClr>
              </a:gs>
            </a:gsLst>
            <a:lin ang="5400000" scaled="0"/>
            <a:tileRect/>
          </a:gradFill>
          <a:ln w="76200"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square" lIns="365760" tIns="45720" rIns="91440" bIns="45720" numCol="1" rtlCol="0" anchor="t" anchorCtr="0" compatLnSpc="1">
            <a:prstTxWarp prst="textNoShape">
              <a:avLst/>
            </a:prstTxWarp>
            <a:no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fontAlgn="auto">
              <a:spcBef>
                <a:spcPts val="0"/>
              </a:spcBef>
              <a:spcAft>
                <a:spcPts val="0"/>
              </a:spcAft>
            </a:pPr>
            <a:endParaRPr lang="en-US" sz="1200" kern="0" dirty="0">
              <a:solidFill>
                <a:schemeClr val="tx1">
                  <a:lumMod val="85000"/>
                  <a:lumOff val="15000"/>
                </a:schemeClr>
              </a:solidFill>
              <a:latin typeface="Arial"/>
            </a:endParaRPr>
          </a:p>
        </p:txBody>
      </p:sp>
      <p:sp>
        <p:nvSpPr>
          <p:cNvPr id="62" name="TextBox 61"/>
          <p:cNvSpPr txBox="1"/>
          <p:nvPr/>
        </p:nvSpPr>
        <p:spPr>
          <a:xfrm rot="20229253">
            <a:off x="3149037" y="2516767"/>
            <a:ext cx="2938625" cy="276999"/>
          </a:xfrm>
          <a:prstGeom prst="rect">
            <a:avLst/>
          </a:prstGeom>
          <a:noFill/>
        </p:spPr>
        <p:txBody>
          <a:bodyPr wrap="non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defRPr/>
            </a:pPr>
            <a:r>
              <a:rPr lang="en-US" sz="1200" dirty="0">
                <a:ln>
                  <a:prstDash val="solid"/>
                </a:ln>
                <a:solidFill>
                  <a:schemeClr val="tx1">
                    <a:lumMod val="85000"/>
                    <a:lumOff val="15000"/>
                  </a:schemeClr>
                </a:solidFill>
              </a:rPr>
              <a:t>U</a:t>
            </a:r>
            <a:r>
              <a:rPr lang="en-US" sz="1200" dirty="0" smtClean="0">
                <a:ln>
                  <a:prstDash val="solid"/>
                </a:ln>
                <a:solidFill>
                  <a:schemeClr val="tx1">
                    <a:lumMod val="85000"/>
                    <a:lumOff val="15000"/>
                  </a:schemeClr>
                </a:solidFill>
              </a:rPr>
              <a:t>nprecedented </a:t>
            </a:r>
            <a:r>
              <a:rPr lang="en-US" sz="1200" dirty="0">
                <a:ln>
                  <a:prstDash val="solid"/>
                </a:ln>
                <a:solidFill>
                  <a:schemeClr val="tx1">
                    <a:lumMod val="85000"/>
                    <a:lumOff val="15000"/>
                  </a:schemeClr>
                </a:solidFill>
              </a:rPr>
              <a:t>C</a:t>
            </a:r>
            <a:r>
              <a:rPr lang="en-US" sz="1200" dirty="0" smtClean="0">
                <a:ln>
                  <a:prstDash val="solid"/>
                </a:ln>
                <a:solidFill>
                  <a:schemeClr val="tx1">
                    <a:lumMod val="85000"/>
                    <a:lumOff val="15000"/>
                  </a:schemeClr>
                </a:solidFill>
              </a:rPr>
              <a:t>apacity &amp; Performance</a:t>
            </a:r>
            <a:endParaRPr lang="en-US" sz="1200" dirty="0">
              <a:ln>
                <a:prstDash val="solid"/>
              </a:ln>
              <a:solidFill>
                <a:schemeClr val="tx1">
                  <a:lumMod val="85000"/>
                  <a:lumOff val="15000"/>
                </a:schemeClr>
              </a:solidFill>
            </a:endParaRPr>
          </a:p>
        </p:txBody>
      </p:sp>
      <p:grpSp>
        <p:nvGrpSpPr>
          <p:cNvPr id="11" name="Group 10"/>
          <p:cNvGrpSpPr/>
          <p:nvPr/>
        </p:nvGrpSpPr>
        <p:grpSpPr>
          <a:xfrm rot="489253">
            <a:off x="779144" y="2861914"/>
            <a:ext cx="8284663" cy="702131"/>
            <a:chOff x="1162434" y="3012752"/>
            <a:chExt cx="6846829" cy="702131"/>
          </a:xfrm>
        </p:grpSpPr>
        <p:sp>
          <p:nvSpPr>
            <p:cNvPr id="45" name="Trapezoid 44"/>
            <p:cNvSpPr/>
            <p:nvPr/>
          </p:nvSpPr>
          <p:spPr bwMode="auto">
            <a:xfrm rot="14772248">
              <a:off x="4234783" y="-59597"/>
              <a:ext cx="702131" cy="6846829"/>
            </a:xfrm>
            <a:prstGeom prst="trapezoid">
              <a:avLst>
                <a:gd name="adj" fmla="val 41759"/>
              </a:avLst>
            </a:prstGeom>
            <a:gradFill flip="none" rotWithShape="1">
              <a:gsLst>
                <a:gs pos="83000">
                  <a:srgbClr val="7E9EA2">
                    <a:tint val="66000"/>
                    <a:satMod val="160000"/>
                    <a:alpha val="0"/>
                  </a:srgbClr>
                </a:gs>
                <a:gs pos="0">
                  <a:srgbClr val="000000">
                    <a:lumMod val="50000"/>
                    <a:lumOff val="50000"/>
                  </a:srgbClr>
                </a:gs>
              </a:gsLst>
              <a:lin ang="5400000" scaled="0"/>
              <a:tileRect/>
            </a:gradFill>
            <a:ln w="76200"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square" lIns="365760" tIns="45720" rIns="91440" bIns="45720" numCol="1" rtlCol="0" anchor="t" anchorCtr="0" compatLnSpc="1">
              <a:prstTxWarp prst="textNoShape">
                <a:avLst/>
              </a:prstTxWarp>
              <a:no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fontAlgn="auto">
                <a:spcBef>
                  <a:spcPts val="0"/>
                </a:spcBef>
                <a:spcAft>
                  <a:spcPts val="0"/>
                </a:spcAft>
              </a:pPr>
              <a:endParaRPr lang="en-US" sz="1200" kern="0" dirty="0">
                <a:solidFill>
                  <a:schemeClr val="tx1">
                    <a:lumMod val="85000"/>
                    <a:lumOff val="15000"/>
                  </a:schemeClr>
                </a:solidFill>
                <a:latin typeface="Arial"/>
              </a:endParaRPr>
            </a:p>
          </p:txBody>
        </p:sp>
        <p:sp>
          <p:nvSpPr>
            <p:cNvPr id="48" name="TextBox 47"/>
            <p:cNvSpPr txBox="1"/>
            <p:nvPr/>
          </p:nvSpPr>
          <p:spPr>
            <a:xfrm rot="20220000">
              <a:off x="3318722" y="3347586"/>
              <a:ext cx="2007331" cy="276999"/>
            </a:xfrm>
            <a:prstGeom prst="rect">
              <a:avLst/>
            </a:prstGeom>
            <a:noFill/>
          </p:spPr>
          <p:txBody>
            <a:bodyPr wrap="non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defRPr/>
              </a:pPr>
              <a:r>
                <a:rPr lang="en-US" sz="1200" dirty="0">
                  <a:ln>
                    <a:prstDash val="solid"/>
                  </a:ln>
                  <a:solidFill>
                    <a:schemeClr val="tx1">
                      <a:lumMod val="85000"/>
                      <a:lumOff val="15000"/>
                    </a:schemeClr>
                  </a:solidFill>
                </a:rPr>
                <a:t>S</a:t>
              </a:r>
              <a:r>
                <a:rPr lang="en-US" sz="1200" dirty="0" smtClean="0">
                  <a:ln>
                    <a:prstDash val="solid"/>
                  </a:ln>
                  <a:solidFill>
                    <a:schemeClr val="tx1">
                      <a:lumMod val="85000"/>
                      <a:lumOff val="15000"/>
                    </a:schemeClr>
                  </a:solidFill>
                </a:rPr>
                <a:t>ystem </a:t>
              </a:r>
              <a:r>
                <a:rPr lang="en-US" sz="1200" dirty="0">
                  <a:ln>
                    <a:prstDash val="solid"/>
                  </a:ln>
                  <a:solidFill>
                    <a:schemeClr val="tx1">
                      <a:lumMod val="85000"/>
                      <a:lumOff val="15000"/>
                    </a:schemeClr>
                  </a:solidFill>
                </a:rPr>
                <a:t>I</a:t>
              </a:r>
              <a:r>
                <a:rPr lang="en-US" sz="1200" dirty="0" smtClean="0">
                  <a:ln>
                    <a:prstDash val="solid"/>
                  </a:ln>
                  <a:solidFill>
                    <a:schemeClr val="tx1">
                      <a:lumMod val="85000"/>
                      <a:lumOff val="15000"/>
                    </a:schemeClr>
                  </a:solidFill>
                </a:rPr>
                <a:t>ntelligence &amp; Integration</a:t>
              </a:r>
              <a:endParaRPr lang="en-US" sz="1200" dirty="0">
                <a:ln>
                  <a:prstDash val="solid"/>
                </a:ln>
                <a:solidFill>
                  <a:schemeClr val="tx1">
                    <a:lumMod val="85000"/>
                    <a:lumOff val="15000"/>
                  </a:schemeClr>
                </a:solidFill>
              </a:endParaRPr>
            </a:p>
          </p:txBody>
        </p:sp>
      </p:grpSp>
      <p:grpSp>
        <p:nvGrpSpPr>
          <p:cNvPr id="10" name="Group 9"/>
          <p:cNvGrpSpPr/>
          <p:nvPr/>
        </p:nvGrpSpPr>
        <p:grpSpPr>
          <a:xfrm rot="489253">
            <a:off x="1302392" y="3417005"/>
            <a:ext cx="7578296" cy="702131"/>
            <a:chOff x="1299928" y="3585973"/>
            <a:chExt cx="6846829" cy="702131"/>
          </a:xfrm>
        </p:grpSpPr>
        <p:sp>
          <p:nvSpPr>
            <p:cNvPr id="49" name="Trapezoid 48"/>
            <p:cNvSpPr/>
            <p:nvPr/>
          </p:nvSpPr>
          <p:spPr bwMode="auto">
            <a:xfrm rot="15180000">
              <a:off x="4372277" y="513624"/>
              <a:ext cx="702131" cy="6846829"/>
            </a:xfrm>
            <a:prstGeom prst="trapezoid">
              <a:avLst>
                <a:gd name="adj" fmla="val 41759"/>
              </a:avLst>
            </a:prstGeom>
            <a:gradFill flip="none" rotWithShape="1">
              <a:gsLst>
                <a:gs pos="83000">
                  <a:srgbClr val="7E9EA2">
                    <a:tint val="66000"/>
                    <a:satMod val="160000"/>
                    <a:alpha val="0"/>
                  </a:srgbClr>
                </a:gs>
                <a:gs pos="0">
                  <a:srgbClr val="000000">
                    <a:lumMod val="50000"/>
                    <a:lumOff val="50000"/>
                  </a:srgbClr>
                </a:gs>
              </a:gsLst>
              <a:lin ang="5400000" scaled="0"/>
              <a:tileRect/>
            </a:gradFill>
            <a:ln w="76200"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square" lIns="365760" tIns="45720" rIns="91440" bIns="45720" numCol="1" rtlCol="0" anchor="t" anchorCtr="0" compatLnSpc="1">
              <a:prstTxWarp prst="textNoShape">
                <a:avLst/>
              </a:prstTxWarp>
              <a:no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fontAlgn="auto">
                <a:spcBef>
                  <a:spcPts val="0"/>
                </a:spcBef>
                <a:spcAft>
                  <a:spcPts val="0"/>
                </a:spcAft>
              </a:pPr>
              <a:endParaRPr lang="en-US" sz="1200" kern="0" dirty="0">
                <a:solidFill>
                  <a:schemeClr val="tx1">
                    <a:lumMod val="85000"/>
                    <a:lumOff val="15000"/>
                  </a:schemeClr>
                </a:solidFill>
                <a:latin typeface="Arial"/>
              </a:endParaRPr>
            </a:p>
          </p:txBody>
        </p:sp>
        <p:sp>
          <p:nvSpPr>
            <p:cNvPr id="50" name="TextBox 49"/>
            <p:cNvSpPr txBox="1"/>
            <p:nvPr/>
          </p:nvSpPr>
          <p:spPr>
            <a:xfrm rot="20570747">
              <a:off x="3320483" y="3705316"/>
              <a:ext cx="3175148" cy="276999"/>
            </a:xfrm>
            <a:prstGeom prst="rect">
              <a:avLst/>
            </a:prstGeom>
            <a:noFill/>
          </p:spPr>
          <p:txBody>
            <a:bodyPr wrap="non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defRPr/>
              </a:pPr>
              <a:r>
                <a:rPr lang="en-US" sz="1200" dirty="0" smtClean="0">
                  <a:ln>
                    <a:prstDash val="solid"/>
                  </a:ln>
                  <a:solidFill>
                    <a:schemeClr val="tx1">
                      <a:lumMod val="85000"/>
                      <a:lumOff val="15000"/>
                    </a:schemeClr>
                  </a:solidFill>
                </a:rPr>
                <a:t>Silicon + Architecture for Price/Performance/Watt</a:t>
              </a:r>
              <a:endParaRPr lang="en-US" sz="1200" dirty="0">
                <a:ln>
                  <a:prstDash val="solid"/>
                </a:ln>
                <a:solidFill>
                  <a:schemeClr val="tx1">
                    <a:lumMod val="85000"/>
                    <a:lumOff val="15000"/>
                  </a:schemeClr>
                </a:solidFill>
              </a:endParaRPr>
            </a:p>
          </p:txBody>
        </p:sp>
      </p:grpSp>
      <p:grpSp>
        <p:nvGrpSpPr>
          <p:cNvPr id="14" name="Group 13"/>
          <p:cNvGrpSpPr/>
          <p:nvPr/>
        </p:nvGrpSpPr>
        <p:grpSpPr>
          <a:xfrm>
            <a:off x="660353" y="3366408"/>
            <a:ext cx="953220" cy="1260018"/>
            <a:chOff x="660353" y="3366408"/>
            <a:chExt cx="953220" cy="1260018"/>
          </a:xfrm>
        </p:grpSpPr>
        <p:sp>
          <p:nvSpPr>
            <p:cNvPr id="16" name="Oval 15"/>
            <p:cNvSpPr/>
            <p:nvPr/>
          </p:nvSpPr>
          <p:spPr bwMode="auto">
            <a:xfrm>
              <a:off x="775081" y="3934412"/>
              <a:ext cx="692014" cy="692014"/>
            </a:xfrm>
            <a:prstGeom prst="ellipse">
              <a:avLst/>
            </a:prstGeom>
            <a:solidFill>
              <a:schemeClr val="bg1"/>
            </a:solidFill>
            <a:ln w="76200" cap="flat" cmpd="sng" algn="ctr">
              <a:noFill/>
              <a:prstDash val="solid"/>
              <a:round/>
              <a:headEnd type="none" w="med" len="med"/>
              <a:tailEnd type="none" w="med" len="med"/>
            </a:ln>
            <a:effectLst>
              <a:outerShdw blurRad="698500" sx="172000" sy="172000" algn="ctr" rotWithShape="0">
                <a:srgbClr val="C00000">
                  <a:alpha val="40000"/>
                </a:srgbClr>
              </a:outerShdw>
            </a:effectLst>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grpSp>
          <p:nvGrpSpPr>
            <p:cNvPr id="3" name="Group 2"/>
            <p:cNvGrpSpPr/>
            <p:nvPr/>
          </p:nvGrpSpPr>
          <p:grpSpPr>
            <a:xfrm>
              <a:off x="660353" y="3366408"/>
              <a:ext cx="953220" cy="1242156"/>
              <a:chOff x="1311169" y="3995738"/>
              <a:chExt cx="953220" cy="1242156"/>
            </a:xfrm>
          </p:grpSpPr>
          <p:sp>
            <p:nvSpPr>
              <p:cNvPr id="42" name="Oval 41"/>
              <p:cNvSpPr/>
              <p:nvPr/>
            </p:nvSpPr>
            <p:spPr bwMode="auto">
              <a:xfrm>
                <a:off x="1314704" y="3995738"/>
                <a:ext cx="914400" cy="914400"/>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3175" cap="flat" cmpd="sng" algn="ctr">
                <a:noFill/>
                <a:prstDash val="solid"/>
                <a:round/>
                <a:headEnd type="none" w="med" len="med"/>
                <a:tailEnd type="none" w="med" len="med"/>
              </a:ln>
              <a:effectLst/>
              <a:scene3d>
                <a:camera prst="isometricOffAxis1Top"/>
                <a:lightRig rig="threePt" dir="t"/>
              </a:scene3d>
              <a:sp3d>
                <a:bevelT w="508000" h="508000"/>
                <a:bevelB w="508000" h="444500"/>
                <a:extrusionClr>
                  <a:schemeClr val="bg1"/>
                </a:extrusionClr>
              </a:sp3d>
            </p:spPr>
            <p:txBody>
              <a:bodyPr vert="horz" wrap="square" lIns="91440" tIns="45720" rIns="91440" bIns="45720" numCol="1" rtlCol="0" anchor="ctr" anchorCtr="0" compatLnSpc="1">
                <a:prstTxWarp prst="textNoShape">
                  <a:avLst/>
                </a:prstTxWarp>
                <a:noAutofit/>
              </a:bodyPr>
              <a:lstStyle/>
              <a:p>
                <a:pPr algn="ctr"/>
                <a:endParaRPr lang="en-US" dirty="0" smtClean="0">
                  <a:solidFill>
                    <a:srgbClr val="000000"/>
                  </a:solidFill>
                </a:endParaRPr>
              </a:p>
            </p:txBody>
          </p:sp>
          <p:sp>
            <p:nvSpPr>
              <p:cNvPr id="44" name="TextBox 43"/>
              <p:cNvSpPr txBox="1"/>
              <p:nvPr/>
            </p:nvSpPr>
            <p:spPr>
              <a:xfrm>
                <a:off x="1311169" y="4702363"/>
                <a:ext cx="953220" cy="535531"/>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lnSpc>
                    <a:spcPct val="90000"/>
                  </a:lnSpc>
                </a:pPr>
                <a:r>
                  <a:rPr lang="en-US" sz="1600" b="1" dirty="0" smtClean="0">
                    <a:ln>
                      <a:prstDash val="solid"/>
                    </a:ln>
                    <a:solidFill>
                      <a:schemeClr val="bg1"/>
                    </a:solidFill>
                  </a:rPr>
                  <a:t>Break</a:t>
                </a:r>
                <a:br>
                  <a:rPr lang="en-US" sz="1600" b="1" dirty="0" smtClean="0">
                    <a:ln>
                      <a:prstDash val="solid"/>
                    </a:ln>
                    <a:solidFill>
                      <a:schemeClr val="bg1"/>
                    </a:solidFill>
                  </a:rPr>
                </a:br>
                <a:r>
                  <a:rPr lang="en-US" sz="1600" b="1" dirty="0" smtClean="0">
                    <a:ln>
                      <a:prstDash val="solid"/>
                    </a:ln>
                    <a:solidFill>
                      <a:schemeClr val="bg1"/>
                    </a:solidFill>
                  </a:rPr>
                  <a:t>Out</a:t>
                </a:r>
                <a:endParaRPr lang="en-US" sz="1600" b="1" dirty="0">
                  <a:ln>
                    <a:prstDash val="solid"/>
                  </a:ln>
                  <a:solidFill>
                    <a:schemeClr val="bg1"/>
                  </a:solidFill>
                </a:endParaRPr>
              </a:p>
            </p:txBody>
          </p:sp>
        </p:grpSp>
      </p:grpSp>
      <p:sp>
        <p:nvSpPr>
          <p:cNvPr id="36" name="TextBox 35"/>
          <p:cNvSpPr txBox="1"/>
          <p:nvPr/>
        </p:nvSpPr>
        <p:spPr>
          <a:xfrm>
            <a:off x="8506527" y="734116"/>
            <a:ext cx="643125" cy="307777"/>
          </a:xfrm>
          <a:prstGeom prst="rect">
            <a:avLst/>
          </a:prstGeom>
          <a:noFill/>
        </p:spPr>
        <p:txBody>
          <a:bodyPr wrap="none">
            <a:spAutoFit/>
          </a:bodyPr>
          <a:lstStyle/>
          <a:p>
            <a:pPr algn="ctr">
              <a:defRPr/>
            </a:pPr>
            <a:r>
              <a:rPr lang="en-US" sz="1400" b="1" dirty="0">
                <a:solidFill>
                  <a:srgbClr val="000000">
                    <a:lumMod val="65000"/>
                    <a:lumOff val="35000"/>
                  </a:srgbClr>
                </a:solidFill>
              </a:rPr>
              <a:t>3D IC</a:t>
            </a:r>
          </a:p>
        </p:txBody>
      </p:sp>
      <p:sp>
        <p:nvSpPr>
          <p:cNvPr id="37" name="TextBox 36"/>
          <p:cNvSpPr txBox="1"/>
          <p:nvPr/>
        </p:nvSpPr>
        <p:spPr>
          <a:xfrm>
            <a:off x="8556219" y="1834355"/>
            <a:ext cx="543739" cy="307777"/>
          </a:xfrm>
          <a:prstGeom prst="rect">
            <a:avLst/>
          </a:prstGeom>
          <a:noFill/>
        </p:spPr>
        <p:txBody>
          <a:bodyPr wrap="none">
            <a:spAutoFit/>
          </a:bodyPr>
          <a:lstStyle/>
          <a:p>
            <a:pPr algn="ctr">
              <a:defRPr/>
            </a:pPr>
            <a:r>
              <a:rPr lang="en-US" sz="1400" b="1" dirty="0">
                <a:solidFill>
                  <a:srgbClr val="000000">
                    <a:lumMod val="65000"/>
                    <a:lumOff val="35000"/>
                  </a:srgbClr>
                </a:solidFill>
              </a:rPr>
              <a:t>SoC</a:t>
            </a:r>
          </a:p>
        </p:txBody>
      </p:sp>
      <p:sp>
        <p:nvSpPr>
          <p:cNvPr id="38" name="TextBox 37"/>
          <p:cNvSpPr txBox="1"/>
          <p:nvPr/>
        </p:nvSpPr>
        <p:spPr>
          <a:xfrm>
            <a:off x="8486488" y="2984781"/>
            <a:ext cx="683199" cy="307777"/>
          </a:xfrm>
          <a:prstGeom prst="rect">
            <a:avLst/>
          </a:prstGeom>
          <a:noFill/>
        </p:spPr>
        <p:txBody>
          <a:bodyPr wrap="none">
            <a:spAutoFit/>
          </a:bodyPr>
          <a:lstStyle/>
          <a:p>
            <a:pPr algn="ctr">
              <a:defRPr/>
            </a:pPr>
            <a:r>
              <a:rPr lang="en-US" sz="1400" b="1" dirty="0">
                <a:solidFill>
                  <a:srgbClr val="000000">
                    <a:lumMod val="65000"/>
                    <a:lumOff val="35000"/>
                  </a:srgbClr>
                </a:solidFill>
              </a:rPr>
              <a:t>FPGA</a:t>
            </a:r>
          </a:p>
        </p:txBody>
      </p:sp>
      <p:pic>
        <p:nvPicPr>
          <p:cNvPr id="25629" name="Picture 40" descr="580T_05.jpg"/>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96401" y="587939"/>
            <a:ext cx="1395254" cy="1086168"/>
          </a:xfrm>
          <a:prstGeom prst="rect">
            <a:avLst/>
          </a:prstGeom>
          <a:noFill/>
          <a:ln w="9525">
            <a:noFill/>
            <a:miter lim="800000"/>
            <a:headEnd/>
            <a:tailEnd/>
          </a:ln>
        </p:spPr>
      </p:pic>
      <p:cxnSp>
        <p:nvCxnSpPr>
          <p:cNvPr id="25630" name="Straight Arrow Connector 41"/>
          <p:cNvCxnSpPr>
            <a:cxnSpLocks noChangeShapeType="1"/>
          </p:cNvCxnSpPr>
          <p:nvPr/>
        </p:nvCxnSpPr>
        <p:spPr bwMode="auto">
          <a:xfrm rot="5400000" flipH="1" flipV="1">
            <a:off x="7966951" y="1878766"/>
            <a:ext cx="399891" cy="1588"/>
          </a:xfrm>
          <a:prstGeom prst="straightConnector1">
            <a:avLst/>
          </a:prstGeom>
          <a:noFill/>
          <a:ln w="9525" algn="ctr">
            <a:solidFill>
              <a:schemeClr val="tx1"/>
            </a:solidFill>
            <a:round/>
            <a:headEnd/>
            <a:tailEnd type="arrow" w="med" len="med"/>
          </a:ln>
        </p:spPr>
      </p:cxnSp>
      <p:pic>
        <p:nvPicPr>
          <p:cNvPr id="25631" name="Picture 3" descr="b443f582-9073-4747-bf24-6daa7d028eb3@exchange"/>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351969" y="1649759"/>
            <a:ext cx="1554163" cy="1178719"/>
          </a:xfrm>
          <a:prstGeom prst="rect">
            <a:avLst/>
          </a:prstGeom>
          <a:noFill/>
          <a:ln w="9525">
            <a:noFill/>
            <a:miter lim="800000"/>
            <a:headEnd/>
            <a:tailEnd/>
          </a:ln>
        </p:spPr>
      </p:pic>
      <p:sp>
        <p:nvSpPr>
          <p:cNvPr id="46" name="TextBox 45"/>
          <p:cNvSpPr txBox="1"/>
          <p:nvPr/>
        </p:nvSpPr>
        <p:spPr>
          <a:xfrm rot="20040000">
            <a:off x="2785396" y="2403523"/>
            <a:ext cx="2141868" cy="307777"/>
          </a:xfrm>
          <a:prstGeom prst="rect">
            <a:avLst/>
          </a:prstGeom>
          <a:noFill/>
        </p:spPr>
        <p:txBody>
          <a:bodyPr wrap="non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defRPr/>
            </a:pPr>
            <a:r>
              <a:rPr lang="en-US" sz="1400" i="1" dirty="0" smtClean="0">
                <a:ln>
                  <a:prstDash val="solid"/>
                </a:ln>
                <a:solidFill>
                  <a:schemeClr val="tx1">
                    <a:lumMod val="85000"/>
                    <a:lumOff val="15000"/>
                  </a:schemeClr>
                </a:solidFill>
              </a:rPr>
              <a:t>Surpassing Moore’s Law</a:t>
            </a:r>
            <a:endParaRPr lang="en-US" sz="1400" i="1" dirty="0">
              <a:ln>
                <a:prstDash val="solid"/>
              </a:ln>
              <a:solidFill>
                <a:schemeClr val="tx1">
                  <a:lumMod val="85000"/>
                  <a:lumOff val="15000"/>
                </a:schemeClr>
              </a:solidFill>
            </a:endParaRPr>
          </a:p>
        </p:txBody>
      </p:sp>
      <p:sp>
        <p:nvSpPr>
          <p:cNvPr id="59" name="Left Arrow 58"/>
          <p:cNvSpPr/>
          <p:nvPr/>
        </p:nvSpPr>
        <p:spPr bwMode="auto">
          <a:xfrm rot="5400000" flipV="1">
            <a:off x="-1708750" y="2674770"/>
            <a:ext cx="3885324" cy="541524"/>
          </a:xfrm>
          <a:prstGeom prst="leftArrow">
            <a:avLst/>
          </a:prstGeom>
          <a:gradFill flip="none" rotWithShape="1">
            <a:gsLst>
              <a:gs pos="76000">
                <a:schemeClr val="bg1">
                  <a:lumMod val="95000"/>
                  <a:alpha val="37000"/>
                </a:schemeClr>
              </a:gs>
              <a:gs pos="0">
                <a:schemeClr val="bg1">
                  <a:lumMod val="85000"/>
                </a:schemeClr>
              </a:gs>
              <a:gs pos="98000">
                <a:schemeClr val="bg1"/>
              </a:gs>
            </a:gsLst>
            <a:lin ang="270000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 h="25400" prst="softRound"/>
            <a:bevelB w="228600"/>
          </a:sp3d>
        </p:spPr>
        <p:txBody>
          <a:bodyPr vert="horz" wrap="square" lIns="91440" tIns="45720" rIns="91440" bIns="45720" numCol="1" rtlCol="0" anchor="ctr" anchorCtr="0" compatLnSpc="1">
            <a:prstTxWarp prst="textNoShape">
              <a:avLst/>
            </a:prstTxWarp>
            <a:noAutofit/>
          </a:bodyPr>
          <a:lstStyle/>
          <a:p>
            <a:pPr algn="ctr"/>
            <a:endParaRPr lang="en-US" dirty="0">
              <a:solidFill>
                <a:srgbClr val="000000"/>
              </a:solidFill>
              <a:latin typeface="Arial"/>
            </a:endParaRPr>
          </a:p>
        </p:txBody>
      </p:sp>
      <p:sp>
        <p:nvSpPr>
          <p:cNvPr id="60" name="Left Arrow 59"/>
          <p:cNvSpPr/>
          <p:nvPr/>
        </p:nvSpPr>
        <p:spPr bwMode="auto">
          <a:xfrm rot="5400000" flipV="1">
            <a:off x="-1746512" y="2926251"/>
            <a:ext cx="3960848" cy="333192"/>
          </a:xfrm>
          <a:prstGeom prst="leftArrow">
            <a:avLst>
              <a:gd name="adj1" fmla="val 100000"/>
              <a:gd name="adj2" fmla="val 0"/>
            </a:avLst>
          </a:prstGeom>
          <a:no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orthographicFront"/>
            <a:lightRig rig="threePt" dir="t">
              <a:rot lat="0" lon="0" rev="0"/>
            </a:lightRig>
          </a:scene3d>
          <a:sp3d extrusionH="38100" prstMaterial="clear">
            <a:bevelB prst="softRound"/>
          </a:sp3d>
        </p:spPr>
        <p:txBody>
          <a:bodyPr vert="horz" wrap="square" lIns="91440" tIns="0" rIns="91440" bIns="45720" numCol="1" rtlCol="0" anchor="ctr" anchorCtr="0" compatLnSpc="1">
            <a:prstTxWarp prst="textNoShape">
              <a:avLst/>
            </a:prstTxWarp>
            <a:noAutofit/>
            <a:scene3d>
              <a:camera prst="orthographicFront">
                <a:rot lat="0" lon="0" rev="0"/>
              </a:camera>
              <a:lightRig rig="glow" dir="t">
                <a:rot lat="0" lon="0" rev="3600000"/>
              </a:lightRig>
            </a:scene3d>
            <a:sp3d prstMaterial="softEdge">
              <a:contourClr>
                <a:schemeClr val="accent4">
                  <a:alpha val="95000"/>
                </a:schemeClr>
              </a:contourClr>
            </a:sp3d>
          </a:bodyPr>
          <a:lstStyle/>
          <a:p>
            <a:pPr algn="ctr"/>
            <a:r>
              <a:rPr lang="en-US" sz="1400" dirty="0" smtClean="0">
                <a:ln>
                  <a:prstDash val="solid"/>
                </a:ln>
                <a:solidFill>
                  <a:srgbClr val="000000"/>
                </a:solidFill>
              </a:rPr>
              <a:t>Programmable Systems Integration</a:t>
            </a:r>
          </a:p>
        </p:txBody>
      </p:sp>
      <p:pic>
        <p:nvPicPr>
          <p:cNvPr id="58" name="Picture 2" descr="C:\Users\glaser\AppData\Local\Microsoft\Windows\Temporary Internet Files\Content.Outlook\2Q2ZXWWI\Untitled-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85056" y="5106803"/>
            <a:ext cx="1487815" cy="4210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xsj-pcstuss03\marcom\_JOBS\Logos\Master Xilinx Logos\Vivado\Vivado_Logo_FINAL_4CHiRes.jpg"/>
          <p:cNvPicPr>
            <a:picLocks noChangeAspect="1" noChangeArrowheads="1"/>
          </p:cNvPicPr>
          <p:nvPr/>
        </p:nvPicPr>
        <p:blipFill>
          <a:blip r:embed="rId6" cstate="screen">
            <a:clrChange>
              <a:clrFrom>
                <a:srgbClr val="E8E8E7"/>
              </a:clrFrom>
              <a:clrTo>
                <a:srgbClr val="E8E8E7">
                  <a:alpha val="0"/>
                </a:srgbClr>
              </a:clrTo>
            </a:clrChange>
            <a:extLst>
              <a:ext uri="{BEBA8EAE-BF5A-486C-A8C5-ECC9F3942E4B}">
                <a14:imgProps xmlns:a14="http://schemas.microsoft.com/office/drawing/2010/main">
                  <a14:imgLayer r:embed="rId7">
                    <a14:imgEffect>
                      <a14:brightnessContrast bright="-9000"/>
                    </a14:imgEffect>
                  </a14:imgLayer>
                </a14:imgProps>
              </a:ext>
              <a:ext uri="{28A0092B-C50C-407E-A947-70E740481C1C}">
                <a14:useLocalDpi xmlns:a14="http://schemas.microsoft.com/office/drawing/2010/main"/>
              </a:ext>
            </a:extLst>
          </a:blip>
          <a:srcRect/>
          <a:stretch>
            <a:fillRect/>
          </a:stretch>
        </p:blipFill>
        <p:spPr bwMode="auto">
          <a:xfrm>
            <a:off x="1925836" y="5075095"/>
            <a:ext cx="1150153" cy="3526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virtex-7-trans.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852829">
            <a:off x="7478324" y="2846130"/>
            <a:ext cx="968121" cy="966199"/>
          </a:xfrm>
          <a:prstGeom prst="rect">
            <a:avLst/>
          </a:prstGeom>
          <a:effectLst>
            <a:outerShdw blurRad="139700" dist="101600" dir="3900000" algn="tl" rotWithShape="0">
              <a:prstClr val="black">
                <a:alpha val="27000"/>
              </a:prstClr>
            </a:outerShdw>
          </a:effectLst>
        </p:spPr>
      </p:pic>
      <p:pic>
        <p:nvPicPr>
          <p:cNvPr id="43" name="Picture 42"/>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48000"/>
                    </a14:imgEffect>
                  </a14:imgLayer>
                </a14:imgProps>
              </a:ext>
              <a:ext uri="{28A0092B-C50C-407E-A947-70E740481C1C}">
                <a14:useLocalDpi xmlns:a14="http://schemas.microsoft.com/office/drawing/2010/main"/>
              </a:ext>
            </a:extLst>
          </a:blip>
          <a:srcRect/>
          <a:stretch/>
        </p:blipFill>
        <p:spPr>
          <a:xfrm>
            <a:off x="5493967" y="5130034"/>
            <a:ext cx="795878" cy="374570"/>
          </a:xfrm>
          <a:prstGeom prst="rect">
            <a:avLst/>
          </a:prstGeom>
          <a:effectLst>
            <a:outerShdw blurRad="63500" sx="1000" sy="1000" algn="ctr" rotWithShape="0">
              <a:prstClr val="black">
                <a:alpha val="40000"/>
              </a:prstClr>
            </a:outerShdw>
          </a:effectLst>
        </p:spPr>
      </p:pic>
    </p:spTree>
    <p:extLst>
      <p:ext uri="{BB962C8B-B14F-4D97-AF65-F5344CB8AC3E}">
        <p14:creationId xmlns:p14="http://schemas.microsoft.com/office/powerpoint/2010/main" val="210375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Please introduce yourself</a:t>
            </a:r>
          </a:p>
          <a:p>
            <a:endParaRPr lang="en-US" dirty="0"/>
          </a:p>
          <a:p>
            <a:pPr lvl="1"/>
            <a:r>
              <a:rPr lang="en-US" dirty="0" smtClean="0"/>
              <a:t>Name</a:t>
            </a:r>
          </a:p>
          <a:p>
            <a:pPr lvl="1"/>
            <a:r>
              <a:rPr lang="en-US" dirty="0" smtClean="0"/>
              <a:t>School / Company</a:t>
            </a:r>
          </a:p>
          <a:p>
            <a:pPr lvl="1"/>
            <a:r>
              <a:rPr lang="en-US" dirty="0" smtClean="0"/>
              <a:t>Interests</a:t>
            </a:r>
          </a:p>
          <a:p>
            <a:pPr lvl="1"/>
            <a:endParaRPr lang="en-US" dirty="0"/>
          </a:p>
          <a:p>
            <a:pPr lvl="1"/>
            <a:r>
              <a:rPr lang="en-US" dirty="0" smtClean="0"/>
              <a:t>Do you need a team?</a:t>
            </a:r>
          </a:p>
          <a:p>
            <a:pPr lvl="1"/>
            <a:endParaRPr lang="en-US" dirty="0"/>
          </a:p>
          <a:p>
            <a:pPr lvl="1"/>
            <a:endParaRPr lang="en-US" dirty="0" smtClean="0"/>
          </a:p>
          <a:p>
            <a:pPr marL="288925" lvl="1" indent="0">
              <a:buNone/>
            </a:pPr>
            <a:endParaRPr lang="en-US" dirty="0"/>
          </a:p>
        </p:txBody>
      </p:sp>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40</a:t>
            </a:fld>
            <a:endParaRPr dirty="0">
              <a:solidFill>
                <a:srgbClr val="000000"/>
              </a:solidFill>
            </a:endParaRPr>
          </a:p>
        </p:txBody>
      </p:sp>
      <p:sp>
        <p:nvSpPr>
          <p:cNvPr id="3" name="Title 2"/>
          <p:cNvSpPr>
            <a:spLocks noGrp="1"/>
          </p:cNvSpPr>
          <p:nvPr>
            <p:ph type="title"/>
          </p:nvPr>
        </p:nvSpPr>
        <p:spPr/>
        <p:txBody>
          <a:bodyPr/>
          <a:lstStyle/>
          <a:p>
            <a:r>
              <a:rPr lang="en-US" dirty="0" smtClean="0"/>
              <a:t>Group Participation!</a:t>
            </a:r>
            <a:endParaRPr lang="en-US" dirty="0"/>
          </a:p>
        </p:txBody>
      </p:sp>
    </p:spTree>
    <p:extLst>
      <p:ext uri="{BB962C8B-B14F-4D97-AF65-F5344CB8AC3E}">
        <p14:creationId xmlns:p14="http://schemas.microsoft.com/office/powerpoint/2010/main" val="1061672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smtClean="0">
                <a:solidFill>
                  <a:srgbClr val="000000"/>
                </a:solidFill>
              </a:rPr>
              <a:pPr>
                <a:defRPr/>
              </a:pPr>
              <a:t>41</a:t>
            </a:fld>
            <a:endParaRPr dirty="0">
              <a:solidFill>
                <a:srgbClr val="000000"/>
              </a:solidFill>
            </a:endParaRPr>
          </a:p>
        </p:txBody>
      </p:sp>
      <p:sp>
        <p:nvSpPr>
          <p:cNvPr id="4" name="TextBox 3"/>
          <p:cNvSpPr txBox="1"/>
          <p:nvPr/>
        </p:nvSpPr>
        <p:spPr bwMode="auto">
          <a:xfrm>
            <a:off x="876300" y="2548467"/>
            <a:ext cx="304185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45720" rIns="91440" bIns="45720" numCol="1" rtlCol="0" anchor="t" anchorCtr="0" compatLnSpc="1">
            <a:prstTxWarp prst="textNoShape">
              <a:avLst/>
            </a:prstTxWarp>
            <a:spAutoFit/>
          </a:bodyPr>
          <a:lstStyle/>
          <a:p>
            <a:pPr>
              <a:lnSpc>
                <a:spcPct val="100000"/>
              </a:lnSpc>
            </a:pPr>
            <a:r>
              <a:rPr lang="en-US" sz="3600" kern="0" dirty="0" smtClean="0">
                <a:solidFill>
                  <a:schemeClr val="tx1">
                    <a:lumMod val="75000"/>
                    <a:lumOff val="25000"/>
                  </a:schemeClr>
                </a:solidFill>
              </a:rPr>
              <a:t>Welcome and </a:t>
            </a:r>
          </a:p>
          <a:p>
            <a:pPr>
              <a:lnSpc>
                <a:spcPct val="100000"/>
              </a:lnSpc>
            </a:pPr>
            <a:r>
              <a:rPr lang="en-US" sz="3600" kern="0" dirty="0" smtClean="0">
                <a:solidFill>
                  <a:schemeClr val="tx1">
                    <a:lumMod val="75000"/>
                    <a:lumOff val="25000"/>
                  </a:schemeClr>
                </a:solidFill>
              </a:rPr>
              <a:t>Orientation</a:t>
            </a:r>
          </a:p>
        </p:txBody>
      </p:sp>
      <p:sp>
        <p:nvSpPr>
          <p:cNvPr id="5" name="TextBox 4"/>
          <p:cNvSpPr txBox="1"/>
          <p:nvPr/>
        </p:nvSpPr>
        <p:spPr>
          <a:xfrm>
            <a:off x="4593371" y="1146820"/>
            <a:ext cx="4550629" cy="4278094"/>
          </a:xfrm>
          <a:prstGeom prst="rect">
            <a:avLst/>
          </a:prstGeom>
          <a:noFill/>
        </p:spPr>
        <p:txBody>
          <a:bodyPr wrap="square" rtlCol="0">
            <a:spAutoFit/>
          </a:bodyPr>
          <a:lstStyle/>
          <a:p>
            <a:pPr marL="342900" indent="-342900" algn="l">
              <a:lnSpc>
                <a:spcPct val="100000"/>
              </a:lnSpc>
              <a:spcBef>
                <a:spcPts val="0"/>
              </a:spcBef>
              <a:buFont typeface="Arial" panose="020B0604020202020204" pitchFamily="34" charset="0"/>
              <a:buChar char="•"/>
            </a:pPr>
            <a:endParaRPr lang="en-US" sz="2400" dirty="0" smtClean="0">
              <a:latin typeface="Calibri" panose="020F0502020204030204" pitchFamily="34" charset="0"/>
            </a:endParaRPr>
          </a:p>
          <a:p>
            <a:pPr algn="l">
              <a:lnSpc>
                <a:spcPct val="100000"/>
              </a:lnSpc>
              <a:spcBef>
                <a:spcPts val="0"/>
              </a:spcBef>
            </a:pPr>
            <a:endParaRPr lang="en-US" sz="2400" dirty="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latin typeface="Calibri" panose="020F0502020204030204" pitchFamily="34" charset="0"/>
              </a:rPr>
              <a:t>Logistics</a:t>
            </a:r>
          </a:p>
          <a:p>
            <a:pPr algn="l">
              <a:spcBef>
                <a:spcPts val="0"/>
              </a:spcBef>
            </a:pPr>
            <a:endParaRPr lang="en-US" sz="2400" dirty="0">
              <a:latin typeface="Calibri" panose="020F0502020204030204" pitchFamily="34" charset="0"/>
            </a:endParaRPr>
          </a:p>
          <a:p>
            <a:pPr marL="342900" indent="-342900" algn="l">
              <a:lnSpc>
                <a:spcPct val="100000"/>
              </a:lnSpc>
              <a:spcBef>
                <a:spcPts val="0"/>
              </a:spcBef>
              <a:buFont typeface="Arial" panose="020B0604020202020204" pitchFamily="34" charset="0"/>
              <a:buChar char="•"/>
            </a:pPr>
            <a:r>
              <a:rPr lang="en-US" sz="2400" dirty="0" smtClean="0">
                <a:latin typeface="Calibri" panose="020F0502020204030204" pitchFamily="34" charset="0"/>
              </a:rPr>
              <a:t>Hackathon Theme &amp; Goals</a:t>
            </a:r>
            <a:endParaRPr lang="en-US" sz="2400" dirty="0">
              <a:latin typeface="Calibri" panose="020F0502020204030204" pitchFamily="34" charset="0"/>
            </a:endParaRPr>
          </a:p>
          <a:p>
            <a:pPr marL="342900" indent="-342900" algn="l">
              <a:spcBef>
                <a:spcPts val="0"/>
              </a:spcBef>
              <a:buFont typeface="Arial" panose="020B0604020202020204" pitchFamily="34" charset="0"/>
              <a:buChar char="•"/>
            </a:pPr>
            <a:endParaRPr lang="en-US" sz="2400" dirty="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latin typeface="Calibri" panose="020F0502020204030204" pitchFamily="34" charset="0"/>
              </a:rPr>
              <a:t>Community Projects</a:t>
            </a:r>
          </a:p>
          <a:p>
            <a:pPr algn="l">
              <a:spcBef>
                <a:spcPts val="0"/>
              </a:spcBef>
            </a:pPr>
            <a:endParaRPr lang="en-US" sz="2400" dirty="0" smtClean="0">
              <a:latin typeface="Calibri" panose="020F0502020204030204" pitchFamily="34" charset="0"/>
            </a:endParaRPr>
          </a:p>
          <a:p>
            <a:pPr marL="342900" indent="-342900" algn="l">
              <a:spcBef>
                <a:spcPts val="0"/>
              </a:spcBef>
              <a:buFont typeface="Arial" panose="020B0604020202020204" pitchFamily="34" charset="0"/>
              <a:buChar char="•"/>
            </a:pPr>
            <a:r>
              <a:rPr lang="en-US" sz="2400" dirty="0" smtClean="0">
                <a:solidFill>
                  <a:schemeClr val="accent2">
                    <a:lumMod val="60000"/>
                    <a:lumOff val="40000"/>
                  </a:schemeClr>
                </a:solidFill>
                <a:latin typeface="Calibri" panose="020F0502020204030204" pitchFamily="34" charset="0"/>
              </a:rPr>
              <a:t>Head back up to Retreat!</a:t>
            </a:r>
            <a:endParaRPr lang="en-US" sz="1600" dirty="0" smtClean="0">
              <a:solidFill>
                <a:schemeClr val="accent2">
                  <a:lumMod val="60000"/>
                  <a:lumOff val="40000"/>
                </a:schemeClr>
              </a:solidFill>
              <a:latin typeface="Calibri" panose="020F0502020204030204" pitchFamily="34" charset="0"/>
            </a:endParaRPr>
          </a:p>
          <a:p>
            <a:pPr marL="342900" indent="-342900" algn="l">
              <a:spcBef>
                <a:spcPts val="0"/>
              </a:spcBef>
              <a:buFont typeface="Arial" panose="020B0604020202020204" pitchFamily="34" charset="0"/>
              <a:buChar char="•"/>
            </a:pPr>
            <a:endParaRPr lang="en-US" sz="1600" dirty="0">
              <a:latin typeface="Calibri" panose="020F0502020204030204" pitchFamily="34" charset="0"/>
            </a:endParaRPr>
          </a:p>
          <a:p>
            <a:pPr marL="342900" indent="-342900" algn="l">
              <a:spcBef>
                <a:spcPts val="0"/>
              </a:spcBef>
              <a:buFont typeface="Arial" panose="020B0604020202020204" pitchFamily="34" charset="0"/>
              <a:buChar char="•"/>
            </a:pPr>
            <a:endParaRPr lang="en-US" sz="1600" dirty="0">
              <a:latin typeface="Calibri" panose="020F0502020204030204" pitchFamily="34" charset="0"/>
            </a:endParaRPr>
          </a:p>
          <a:p>
            <a:pPr marL="342900" indent="-342900" algn="l">
              <a:spcBef>
                <a:spcPts val="0"/>
              </a:spcBef>
              <a:buFont typeface="Arial" panose="020B0604020202020204" pitchFamily="34" charset="0"/>
              <a:buChar char="•"/>
            </a:pPr>
            <a:endParaRPr lang="en-US" sz="2400" dirty="0" smtClean="0">
              <a:latin typeface="Calibri" panose="020F0502020204030204" pitchFamily="34" charset="0"/>
            </a:endParaRPr>
          </a:p>
        </p:txBody>
      </p:sp>
      <p:pic>
        <p:nvPicPr>
          <p:cNvPr id="6" name="Picture 5"/>
          <p:cNvPicPr>
            <a:picLocks noChangeAspect="1"/>
          </p:cNvPicPr>
          <p:nvPr/>
        </p:nvPicPr>
        <p:blipFill>
          <a:blip r:embed="rId3"/>
          <a:stretch>
            <a:fillRect/>
          </a:stretch>
        </p:blipFill>
        <p:spPr>
          <a:xfrm>
            <a:off x="457200" y="5364807"/>
            <a:ext cx="3943350" cy="667938"/>
          </a:xfrm>
          <a:prstGeom prst="rect">
            <a:avLst/>
          </a:prstGeom>
        </p:spPr>
      </p:pic>
    </p:spTree>
    <p:extLst>
      <p:ext uri="{BB962C8B-B14F-4D97-AF65-F5344CB8AC3E}">
        <p14:creationId xmlns:p14="http://schemas.microsoft.com/office/powerpoint/2010/main" val="3992328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4914900" y="2059429"/>
            <a:ext cx="3829115" cy="830613"/>
          </a:xfrm>
          <a:prstGeom prst="rect">
            <a:avLst/>
          </a:prstGeom>
          <a:solidFill>
            <a:schemeClr val="bg1"/>
          </a:solidFill>
          <a:ln w="38100">
            <a:solidFill>
              <a:schemeClr val="accent1"/>
            </a:solidFill>
          </a:ln>
          <a:effectLst>
            <a:outerShdw blurRad="292100" dist="139700" dir="2700000" algn="tl" rotWithShape="0">
              <a:srgbClr val="333333">
                <a:alpha val="65000"/>
              </a:srgbClr>
            </a:outerShdw>
          </a:effectLst>
        </p:spPr>
        <p:txBody>
          <a:bodyPr vert="horz" wrap="square" lIns="68580" tIns="34290" rIns="68580" bIns="34290" numCol="1" rtlCol="0" anchor="ctr" anchorCtr="0" compatLnSpc="1">
            <a:prstTxWarp prst="textNoShape">
              <a:avLst/>
            </a:prstTxWarp>
            <a:noAutofit/>
          </a:bodyPr>
          <a:lstStyle/>
          <a:p>
            <a:pPr algn="ctr"/>
            <a:endParaRPr lang="en-US" dirty="0" smtClean="0">
              <a:solidFill>
                <a:srgbClr val="000000"/>
              </a:solidFill>
            </a:endParaRPr>
          </a:p>
        </p:txBody>
      </p:sp>
      <p:sp>
        <p:nvSpPr>
          <p:cNvPr id="3" name="Content Placeholder 2"/>
          <p:cNvSpPr>
            <a:spLocks noGrp="1"/>
          </p:cNvSpPr>
          <p:nvPr>
            <p:ph idx="1"/>
          </p:nvPr>
        </p:nvSpPr>
        <p:spPr>
          <a:xfrm>
            <a:off x="181209" y="2132012"/>
            <a:ext cx="7878047" cy="3065212"/>
          </a:xfrm>
        </p:spPr>
        <p:txBody>
          <a:bodyPr/>
          <a:lstStyle/>
          <a:p>
            <a:pPr>
              <a:lnSpc>
                <a:spcPct val="100000"/>
              </a:lnSpc>
              <a:spcBef>
                <a:spcPts val="1350"/>
              </a:spcBef>
            </a:pPr>
            <a:r>
              <a:rPr lang="en-US" dirty="0" smtClean="0"/>
              <a:t>Custom, accelerated processing</a:t>
            </a:r>
            <a:endParaRPr lang="en-US" dirty="0"/>
          </a:p>
          <a:p>
            <a:pPr lvl="1">
              <a:lnSpc>
                <a:spcPct val="100000"/>
              </a:lnSpc>
            </a:pPr>
            <a:r>
              <a:rPr lang="en-US" dirty="0" smtClean="0"/>
              <a:t>Reconfigurable to handle </a:t>
            </a:r>
            <a:r>
              <a:rPr lang="en-US" dirty="0"/>
              <a:t>diverse </a:t>
            </a:r>
            <a:r>
              <a:rPr lang="en-US" dirty="0" smtClean="0"/>
              <a:t>workloads</a:t>
            </a:r>
          </a:p>
          <a:p>
            <a:pPr lvl="1">
              <a:lnSpc>
                <a:spcPct val="100000"/>
              </a:lnSpc>
            </a:pPr>
            <a:endParaRPr lang="en-US" dirty="0"/>
          </a:p>
          <a:p>
            <a:pPr>
              <a:lnSpc>
                <a:spcPct val="100000"/>
              </a:lnSpc>
              <a:spcBef>
                <a:spcPts val="450"/>
              </a:spcBef>
            </a:pPr>
            <a:r>
              <a:rPr lang="en-US" dirty="0" smtClean="0"/>
              <a:t>Custom memory hierarchy</a:t>
            </a:r>
          </a:p>
          <a:p>
            <a:pPr lvl="1">
              <a:lnSpc>
                <a:spcPct val="100000"/>
              </a:lnSpc>
            </a:pPr>
            <a:r>
              <a:rPr lang="en-US" dirty="0" smtClean="0"/>
              <a:t>Avoid excessive DDR transfers</a:t>
            </a:r>
          </a:p>
          <a:p>
            <a:pPr lvl="1">
              <a:lnSpc>
                <a:spcPct val="100000"/>
              </a:lnSpc>
            </a:pPr>
            <a:endParaRPr lang="en-US" dirty="0" smtClean="0"/>
          </a:p>
          <a:p>
            <a:pPr>
              <a:lnSpc>
                <a:spcPct val="100000"/>
              </a:lnSpc>
              <a:spcBef>
                <a:spcPts val="450"/>
              </a:spcBef>
            </a:pPr>
            <a:r>
              <a:rPr lang="en-US" dirty="0" smtClean="0"/>
              <a:t>Custom </a:t>
            </a:r>
            <a:r>
              <a:rPr lang="en-US" dirty="0"/>
              <a:t>IOs</a:t>
            </a:r>
          </a:p>
          <a:p>
            <a:pPr lvl="1">
              <a:lnSpc>
                <a:spcPct val="100000"/>
              </a:lnSpc>
            </a:pPr>
            <a:r>
              <a:rPr lang="en-US" dirty="0" smtClean="0"/>
              <a:t>Sensor Fusion at the edge</a:t>
            </a:r>
            <a:endParaRPr lang="en-US" dirty="0"/>
          </a:p>
        </p:txBody>
      </p:sp>
      <p:sp>
        <p:nvSpPr>
          <p:cNvPr id="2" name="Slide Number Placeholder 1"/>
          <p:cNvSpPr>
            <a:spLocks noGrp="1"/>
          </p:cNvSpPr>
          <p:nvPr>
            <p:ph type="sldNum" sz="quarter" idx="10"/>
          </p:nvPr>
        </p:nvSpPr>
        <p:spPr/>
        <p:txBody>
          <a:bodyPr/>
          <a:lstStyle/>
          <a:p>
            <a:r>
              <a:rPr lang="en-US" smtClean="0"/>
              <a:t>Page </a:t>
            </a:r>
            <a:fld id="{060BD193-E118-4B16-863C-C8C12C675E3E}" type="slidenum">
              <a:rPr smtClean="0"/>
              <a:pPr/>
              <a:t>5</a:t>
            </a:fld>
            <a:endParaRPr dirty="0"/>
          </a:p>
        </p:txBody>
      </p:sp>
      <p:sp>
        <p:nvSpPr>
          <p:cNvPr id="4" name="Title 3"/>
          <p:cNvSpPr>
            <a:spLocks noGrp="1"/>
          </p:cNvSpPr>
          <p:nvPr>
            <p:ph type="title"/>
          </p:nvPr>
        </p:nvSpPr>
        <p:spPr/>
        <p:txBody>
          <a:bodyPr/>
          <a:lstStyle/>
          <a:p>
            <a:r>
              <a:rPr lang="en-US" dirty="0" smtClean="0"/>
              <a:t>Emerging Solution: All Programmable Accelerators</a:t>
            </a:r>
            <a:endParaRPr lang="en-US" dirty="0"/>
          </a:p>
        </p:txBody>
      </p:sp>
      <p:cxnSp>
        <p:nvCxnSpPr>
          <p:cNvPr id="18" name="Straight Arrow Connector 17"/>
          <p:cNvCxnSpPr/>
          <p:nvPr/>
        </p:nvCxnSpPr>
        <p:spPr bwMode="auto">
          <a:xfrm>
            <a:off x="4974075" y="2487986"/>
            <a:ext cx="3712790" cy="0"/>
          </a:xfrm>
          <a:prstGeom prst="straightConnector1">
            <a:avLst/>
          </a:prstGeom>
          <a:solidFill>
            <a:schemeClr val="tx2"/>
          </a:solidFill>
          <a:ln w="28575" cap="flat" cmpd="sng" algn="ctr">
            <a:solidFill>
              <a:schemeClr val="accent1"/>
            </a:solidFill>
            <a:prstDash val="solid"/>
            <a:round/>
            <a:headEnd type="none" w="med" len="med"/>
            <a:tailEnd type="arrow" w="med" len="med"/>
          </a:ln>
          <a:effectLst>
            <a:outerShdw blurRad="50800" dist="38100" dir="2700000" algn="tl" rotWithShape="0">
              <a:prstClr val="black">
                <a:alpha val="40000"/>
              </a:prstClr>
            </a:outerShdw>
          </a:effectLst>
        </p:spPr>
      </p:cxnSp>
      <p:sp>
        <p:nvSpPr>
          <p:cNvPr id="10" name="Rectangle 9"/>
          <p:cNvSpPr/>
          <p:nvPr/>
        </p:nvSpPr>
        <p:spPr bwMode="auto">
          <a:xfrm>
            <a:off x="5121888" y="2157832"/>
            <a:ext cx="570453" cy="646283"/>
          </a:xfrm>
          <a:prstGeom prst="rect">
            <a:avLst/>
          </a:prstGeom>
          <a:solidFill>
            <a:schemeClr val="bg1">
              <a:lumMod val="75000"/>
            </a:schemeClr>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r>
              <a:rPr lang="en-US" sz="900" i="1" dirty="0">
                <a:solidFill>
                  <a:srgbClr val="000000"/>
                </a:solidFill>
              </a:rPr>
              <a:t>Ethernet</a:t>
            </a:r>
          </a:p>
        </p:txBody>
      </p:sp>
      <p:sp>
        <p:nvSpPr>
          <p:cNvPr id="11" name="Rectangle 10"/>
          <p:cNvSpPr/>
          <p:nvPr/>
        </p:nvSpPr>
        <p:spPr bwMode="auto">
          <a:xfrm>
            <a:off x="5814976" y="2162713"/>
            <a:ext cx="570453" cy="646283"/>
          </a:xfrm>
          <a:prstGeom prst="rect">
            <a:avLst/>
          </a:prstGeom>
          <a:solidFill>
            <a:schemeClr val="bg1">
              <a:lumMod val="95000"/>
            </a:schemeClr>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r>
              <a:rPr lang="en-US" sz="900" i="1" dirty="0">
                <a:solidFill>
                  <a:srgbClr val="000000"/>
                </a:solidFill>
              </a:rPr>
              <a:t>Video decode</a:t>
            </a:r>
          </a:p>
        </p:txBody>
      </p:sp>
      <p:sp>
        <p:nvSpPr>
          <p:cNvPr id="12" name="Rectangle 11"/>
          <p:cNvSpPr/>
          <p:nvPr/>
        </p:nvSpPr>
        <p:spPr bwMode="auto">
          <a:xfrm>
            <a:off x="6503783" y="2157832"/>
            <a:ext cx="570453" cy="646283"/>
          </a:xfrm>
          <a:prstGeom prst="rect">
            <a:avLst/>
          </a:prstGeom>
          <a:solidFill>
            <a:schemeClr val="bg1">
              <a:lumMod val="95000"/>
            </a:schemeClr>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r>
              <a:rPr lang="en-US" sz="900" i="1" dirty="0">
                <a:solidFill>
                  <a:srgbClr val="000000"/>
                </a:solidFill>
              </a:rPr>
              <a:t>DNN</a:t>
            </a:r>
          </a:p>
        </p:txBody>
      </p:sp>
      <p:sp>
        <p:nvSpPr>
          <p:cNvPr id="14" name="Rectangle 13"/>
          <p:cNvSpPr/>
          <p:nvPr/>
        </p:nvSpPr>
        <p:spPr bwMode="auto">
          <a:xfrm>
            <a:off x="7205853" y="2162713"/>
            <a:ext cx="570453" cy="646283"/>
          </a:xfrm>
          <a:prstGeom prst="rect">
            <a:avLst/>
          </a:prstGeom>
          <a:solidFill>
            <a:schemeClr val="bg1">
              <a:lumMod val="95000"/>
            </a:schemeClr>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r>
              <a:rPr lang="en-US" sz="900" i="1" dirty="0">
                <a:solidFill>
                  <a:srgbClr val="000000"/>
                </a:solidFill>
              </a:rPr>
              <a:t>Video encode</a:t>
            </a:r>
          </a:p>
        </p:txBody>
      </p:sp>
      <p:sp>
        <p:nvSpPr>
          <p:cNvPr id="15" name="Rectangle 14"/>
          <p:cNvSpPr/>
          <p:nvPr/>
        </p:nvSpPr>
        <p:spPr bwMode="auto">
          <a:xfrm>
            <a:off x="7878544" y="2155968"/>
            <a:ext cx="570453" cy="646283"/>
          </a:xfrm>
          <a:prstGeom prst="rect">
            <a:avLst/>
          </a:prstGeom>
          <a:solidFill>
            <a:schemeClr val="bg1">
              <a:lumMod val="75000"/>
            </a:schemeClr>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r>
              <a:rPr lang="en-US" sz="900" i="1" dirty="0">
                <a:solidFill>
                  <a:srgbClr val="000000"/>
                </a:solidFill>
              </a:rPr>
              <a:t>HDMI</a:t>
            </a:r>
          </a:p>
        </p:txBody>
      </p:sp>
      <p:sp>
        <p:nvSpPr>
          <p:cNvPr id="19" name="Rectangle 18"/>
          <p:cNvSpPr/>
          <p:nvPr/>
        </p:nvSpPr>
        <p:spPr bwMode="auto">
          <a:xfrm>
            <a:off x="5682386" y="2326568"/>
            <a:ext cx="151148" cy="340319"/>
          </a:xfrm>
          <a:prstGeom prst="rect">
            <a:avLst/>
          </a:prstGeom>
          <a:solidFill>
            <a:schemeClr val="accent1"/>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pPr algn="ctr"/>
            <a:endParaRPr lang="en-US" sz="900" i="1" dirty="0">
              <a:solidFill>
                <a:srgbClr val="000000"/>
              </a:solidFill>
            </a:endParaRPr>
          </a:p>
        </p:txBody>
      </p:sp>
      <p:sp>
        <p:nvSpPr>
          <p:cNvPr id="20" name="Rectangle 19"/>
          <p:cNvSpPr/>
          <p:nvPr/>
        </p:nvSpPr>
        <p:spPr bwMode="auto">
          <a:xfrm>
            <a:off x="6372662" y="2326568"/>
            <a:ext cx="151148" cy="340319"/>
          </a:xfrm>
          <a:prstGeom prst="rect">
            <a:avLst/>
          </a:prstGeom>
          <a:solidFill>
            <a:schemeClr val="accent1"/>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pPr algn="ctr"/>
            <a:endParaRPr lang="en-US" sz="900" i="1" dirty="0">
              <a:solidFill>
                <a:srgbClr val="000000"/>
              </a:solidFill>
            </a:endParaRPr>
          </a:p>
        </p:txBody>
      </p:sp>
      <p:sp>
        <p:nvSpPr>
          <p:cNvPr id="21" name="Rectangle 20"/>
          <p:cNvSpPr/>
          <p:nvPr/>
        </p:nvSpPr>
        <p:spPr bwMode="auto">
          <a:xfrm>
            <a:off x="7062938" y="2326568"/>
            <a:ext cx="151148" cy="340319"/>
          </a:xfrm>
          <a:prstGeom prst="rect">
            <a:avLst/>
          </a:prstGeom>
          <a:solidFill>
            <a:schemeClr val="accent1"/>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pPr algn="ctr"/>
            <a:endParaRPr lang="en-US" sz="900" i="1" dirty="0">
              <a:solidFill>
                <a:srgbClr val="000000"/>
              </a:solidFill>
            </a:endParaRPr>
          </a:p>
        </p:txBody>
      </p:sp>
      <p:sp>
        <p:nvSpPr>
          <p:cNvPr id="23" name="Rectangle 22"/>
          <p:cNvSpPr/>
          <p:nvPr/>
        </p:nvSpPr>
        <p:spPr bwMode="auto">
          <a:xfrm>
            <a:off x="7764512" y="2319784"/>
            <a:ext cx="151148" cy="340319"/>
          </a:xfrm>
          <a:prstGeom prst="rect">
            <a:avLst/>
          </a:prstGeom>
          <a:solidFill>
            <a:schemeClr val="accent1"/>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pPr algn="ctr"/>
            <a:endParaRPr lang="en-US" sz="900" i="1" dirty="0">
              <a:solidFill>
                <a:srgbClr val="000000"/>
              </a:solidFill>
            </a:endParaRPr>
          </a:p>
        </p:txBody>
      </p:sp>
      <p:sp>
        <p:nvSpPr>
          <p:cNvPr id="28" name="TextBox 27"/>
          <p:cNvSpPr txBox="1"/>
          <p:nvPr/>
        </p:nvSpPr>
        <p:spPr>
          <a:xfrm>
            <a:off x="7182792" y="5150059"/>
            <a:ext cx="1389708" cy="590931"/>
          </a:xfrm>
          <a:prstGeom prst="rect">
            <a:avLst/>
          </a:prstGeom>
          <a:noFill/>
        </p:spPr>
        <p:txBody>
          <a:bodyPr wrap="square" rtlCol="0">
            <a:spAutoFit/>
          </a:bodyPr>
          <a:lstStyle/>
          <a:p>
            <a:pPr>
              <a:lnSpc>
                <a:spcPct val="90000"/>
              </a:lnSpc>
              <a:spcBef>
                <a:spcPts val="150"/>
              </a:spcBef>
            </a:pPr>
            <a:r>
              <a:rPr lang="en-US" i="1" dirty="0" err="1" smtClean="0">
                <a:solidFill>
                  <a:schemeClr val="accent1"/>
                </a:solidFill>
              </a:rPr>
              <a:t>Zynq</a:t>
            </a:r>
            <a:r>
              <a:rPr lang="en-US" i="1" dirty="0" smtClean="0">
                <a:solidFill>
                  <a:schemeClr val="accent1"/>
                </a:solidFill>
              </a:rPr>
              <a:t>® </a:t>
            </a:r>
            <a:r>
              <a:rPr lang="en-US" i="1" dirty="0" err="1" smtClean="0">
                <a:solidFill>
                  <a:schemeClr val="accent1"/>
                </a:solidFill>
              </a:rPr>
              <a:t>MPSoC</a:t>
            </a:r>
            <a:endParaRPr lang="en-US" sz="900" b="1" i="1" dirty="0">
              <a:solidFill>
                <a:schemeClr val="accent1"/>
              </a:solidFill>
            </a:endParaRPr>
          </a:p>
        </p:txBody>
      </p:sp>
      <p:sp>
        <p:nvSpPr>
          <p:cNvPr id="30" name="TextBox 29"/>
          <p:cNvSpPr txBox="1"/>
          <p:nvPr/>
        </p:nvSpPr>
        <p:spPr>
          <a:xfrm>
            <a:off x="5143436" y="5344476"/>
            <a:ext cx="1342952" cy="590931"/>
          </a:xfrm>
          <a:prstGeom prst="rect">
            <a:avLst/>
          </a:prstGeom>
          <a:noFill/>
        </p:spPr>
        <p:txBody>
          <a:bodyPr wrap="square" rtlCol="0">
            <a:spAutoFit/>
          </a:bodyPr>
          <a:lstStyle/>
          <a:p>
            <a:pPr>
              <a:lnSpc>
                <a:spcPct val="90000"/>
              </a:lnSpc>
              <a:spcBef>
                <a:spcPts val="150"/>
              </a:spcBef>
            </a:pPr>
            <a:r>
              <a:rPr lang="en-US" i="1" dirty="0" err="1" smtClean="0">
                <a:solidFill>
                  <a:schemeClr val="accent1"/>
                </a:solidFill>
              </a:rPr>
              <a:t>Virtex</a:t>
            </a:r>
            <a:r>
              <a:rPr lang="en-US" i="1" dirty="0" smtClean="0">
                <a:solidFill>
                  <a:schemeClr val="accent1"/>
                </a:solidFill>
              </a:rPr>
              <a:t>® FPGA</a:t>
            </a:r>
            <a:endParaRPr lang="en-US" sz="900" b="1" i="1" dirty="0">
              <a:solidFill>
                <a:schemeClr val="accent1"/>
              </a:solidFill>
            </a:endParaRPr>
          </a:p>
        </p:txBody>
      </p:sp>
      <p:pic>
        <p:nvPicPr>
          <p:cNvPr id="37" name="Picture 36"/>
          <p:cNvPicPr>
            <a:picLocks noChangeAspect="1"/>
          </p:cNvPicPr>
          <p:nvPr/>
        </p:nvPicPr>
        <p:blipFill>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50111" y="3486150"/>
            <a:ext cx="615698" cy="433041"/>
          </a:xfrm>
          <a:prstGeom prst="rect">
            <a:avLst/>
          </a:prstGeom>
        </p:spPr>
      </p:pic>
      <p:pic>
        <p:nvPicPr>
          <p:cNvPr id="32" name="Picture 31"/>
          <p:cNvPicPr>
            <a:picLocks noChangeAspect="1"/>
          </p:cNvPicPr>
          <p:nvPr/>
        </p:nvPicPr>
        <p:blipFill>
          <a:blip r:embed="rId5"/>
          <a:stretch>
            <a:fillRect/>
          </a:stretch>
        </p:blipFill>
        <p:spPr>
          <a:xfrm>
            <a:off x="7625581" y="3689299"/>
            <a:ext cx="429010" cy="4327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6350" y="3961396"/>
            <a:ext cx="1400038" cy="1290073"/>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372351" y="4148123"/>
            <a:ext cx="986405" cy="908929"/>
          </a:xfrm>
          <a:prstGeom prst="rect">
            <a:avLst/>
          </a:prstGeom>
          <a:ln>
            <a:noFill/>
          </a:ln>
          <a:effectLst>
            <a:outerShdw blurRad="292100" dist="139700" dir="2700000" algn="tl" rotWithShape="0">
              <a:srgbClr val="333333">
                <a:alpha val="65000"/>
              </a:srgbClr>
            </a:outerShdw>
          </a:effectLst>
        </p:spPr>
      </p:pic>
      <p:sp>
        <p:nvSpPr>
          <p:cNvPr id="43" name="TextBox 42"/>
          <p:cNvSpPr txBox="1"/>
          <p:nvPr/>
        </p:nvSpPr>
        <p:spPr>
          <a:xfrm>
            <a:off x="4914901" y="3001326"/>
            <a:ext cx="3829115" cy="341632"/>
          </a:xfrm>
          <a:prstGeom prst="rect">
            <a:avLst/>
          </a:prstGeom>
          <a:noFill/>
        </p:spPr>
        <p:txBody>
          <a:bodyPr wrap="square" rtlCol="0">
            <a:spAutoFit/>
          </a:bodyPr>
          <a:lstStyle/>
          <a:p>
            <a:pPr>
              <a:lnSpc>
                <a:spcPct val="90000"/>
              </a:lnSpc>
              <a:spcBef>
                <a:spcPts val="150"/>
              </a:spcBef>
            </a:pPr>
            <a:r>
              <a:rPr lang="en-US" i="1" dirty="0" smtClean="0">
                <a:solidFill>
                  <a:schemeClr val="accent1"/>
                </a:solidFill>
              </a:rPr>
              <a:t>Custom dataflow, memory, IO</a:t>
            </a:r>
            <a:endParaRPr lang="en-US" sz="900" b="1" i="1" dirty="0">
              <a:solidFill>
                <a:schemeClr val="accent1"/>
              </a:solidFill>
            </a:endParaRPr>
          </a:p>
        </p:txBody>
      </p:sp>
    </p:spTree>
    <p:extLst>
      <p:ext uri="{BB962C8B-B14F-4D97-AF65-F5344CB8AC3E}">
        <p14:creationId xmlns:p14="http://schemas.microsoft.com/office/powerpoint/2010/main" val="396767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494" y="3280713"/>
            <a:ext cx="746156" cy="548338"/>
          </a:xfrm>
          <a:prstGeom prst="rect">
            <a:avLst/>
          </a:prstGeom>
        </p:spPr>
      </p:pic>
      <p:sp>
        <p:nvSpPr>
          <p:cNvPr id="2" name="Content Placeholder 1"/>
          <p:cNvSpPr>
            <a:spLocks noGrp="1"/>
          </p:cNvSpPr>
          <p:nvPr>
            <p:ph idx="1"/>
          </p:nvPr>
        </p:nvSpPr>
        <p:spPr>
          <a:xfrm>
            <a:off x="742951" y="2095500"/>
            <a:ext cx="7878047" cy="2683088"/>
          </a:xfrm>
        </p:spPr>
        <p:txBody>
          <a:bodyPr/>
          <a:lstStyle/>
          <a:p>
            <a:r>
              <a:rPr lang="en-US" dirty="0" smtClean="0"/>
              <a:t>HW engineers </a:t>
            </a:r>
          </a:p>
          <a:p>
            <a:pPr marL="216694" lvl="1" indent="0">
              <a:buNone/>
            </a:pPr>
            <a:endParaRPr lang="en-US" dirty="0" smtClean="0"/>
          </a:p>
          <a:p>
            <a:r>
              <a:rPr lang="en-US" dirty="0" smtClean="0"/>
              <a:t>Embedded SW developers</a:t>
            </a:r>
          </a:p>
          <a:p>
            <a:pPr lvl="1"/>
            <a:endParaRPr lang="en-US" dirty="0"/>
          </a:p>
          <a:p>
            <a:pPr marL="288925" lvl="1" indent="0">
              <a:buNone/>
            </a:pPr>
            <a:endParaRPr lang="en-US" dirty="0" smtClean="0"/>
          </a:p>
          <a:p>
            <a:r>
              <a:rPr lang="en-US" dirty="0"/>
              <a:t>Application SW </a:t>
            </a:r>
            <a:r>
              <a:rPr lang="en-US" dirty="0" smtClean="0"/>
              <a:t>developers</a:t>
            </a:r>
            <a:endParaRPr lang="en-US" dirty="0"/>
          </a:p>
        </p:txBody>
      </p:sp>
      <p:sp>
        <p:nvSpPr>
          <p:cNvPr id="3" name="Slide Number Placeholder 2"/>
          <p:cNvSpPr>
            <a:spLocks noGrp="1"/>
          </p:cNvSpPr>
          <p:nvPr>
            <p:ph type="sldNum" sz="quarter" idx="10"/>
          </p:nvPr>
        </p:nvSpPr>
        <p:spPr/>
        <p:txBody>
          <a:bodyPr/>
          <a:lstStyle/>
          <a:p>
            <a:pPr>
              <a:defRPr/>
            </a:pPr>
            <a:r>
              <a:rPr lang="en-US" smtClean="0">
                <a:solidFill>
                  <a:srgbClr val="000000"/>
                </a:solidFill>
              </a:rPr>
              <a:t>Page </a:t>
            </a:r>
            <a:fld id="{060BD193-E118-4B16-863C-C8C12C675E3E}" type="slidenum">
              <a:rPr lang="en-US" smtClean="0">
                <a:solidFill>
                  <a:srgbClr val="000000"/>
                </a:solidFill>
              </a:rPr>
              <a:pPr>
                <a:defRPr/>
              </a:pPr>
              <a:t>6</a:t>
            </a:fld>
            <a:endParaRPr lang="en-US" dirty="0">
              <a:solidFill>
                <a:srgbClr val="000000"/>
              </a:solidFill>
            </a:endParaRPr>
          </a:p>
        </p:txBody>
      </p:sp>
      <p:sp>
        <p:nvSpPr>
          <p:cNvPr id="4" name="Title 3"/>
          <p:cNvSpPr>
            <a:spLocks noGrp="1"/>
          </p:cNvSpPr>
          <p:nvPr>
            <p:ph type="title"/>
          </p:nvPr>
        </p:nvSpPr>
        <p:spPr>
          <a:xfrm>
            <a:off x="437396" y="401755"/>
            <a:ext cx="8331201" cy="397764"/>
          </a:xfrm>
        </p:spPr>
        <p:txBody>
          <a:bodyPr/>
          <a:lstStyle/>
          <a:p>
            <a:r>
              <a:rPr lang="en-US" dirty="0" smtClean="0"/>
              <a:t>Harness the Flexibility of Programmable HW </a:t>
            </a:r>
            <a:endParaRPr lang="en-US" dirty="0"/>
          </a:p>
        </p:txBody>
      </p:sp>
      <p:sp>
        <p:nvSpPr>
          <p:cNvPr id="8" name="Chevron 7"/>
          <p:cNvSpPr/>
          <p:nvPr/>
        </p:nvSpPr>
        <p:spPr bwMode="auto">
          <a:xfrm>
            <a:off x="4602997" y="1943100"/>
            <a:ext cx="1054853" cy="3018645"/>
          </a:xfrm>
          <a:prstGeom prst="chevron">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a:endParaRPr lang="en-US" dirty="0" smtClean="0">
              <a:solidFill>
                <a:srgbClr val="000000"/>
              </a:solidFill>
            </a:endParaRPr>
          </a:p>
        </p:txBody>
      </p:sp>
      <p:sp>
        <p:nvSpPr>
          <p:cNvPr id="25" name="TextBox 24"/>
          <p:cNvSpPr txBox="1"/>
          <p:nvPr/>
        </p:nvSpPr>
        <p:spPr>
          <a:xfrm>
            <a:off x="6686550" y="4830126"/>
            <a:ext cx="1389708" cy="590931"/>
          </a:xfrm>
          <a:prstGeom prst="rect">
            <a:avLst/>
          </a:prstGeom>
          <a:noFill/>
        </p:spPr>
        <p:txBody>
          <a:bodyPr wrap="square" rtlCol="0">
            <a:spAutoFit/>
          </a:bodyPr>
          <a:lstStyle/>
          <a:p>
            <a:pPr>
              <a:lnSpc>
                <a:spcPct val="90000"/>
              </a:lnSpc>
              <a:spcBef>
                <a:spcPts val="150"/>
              </a:spcBef>
            </a:pPr>
            <a:r>
              <a:rPr lang="en-US" i="1" dirty="0" err="1" smtClean="0">
                <a:solidFill>
                  <a:schemeClr val="accent1"/>
                </a:solidFill>
              </a:rPr>
              <a:t>Zynq</a:t>
            </a:r>
            <a:r>
              <a:rPr lang="en-US" i="1" dirty="0" smtClean="0">
                <a:solidFill>
                  <a:schemeClr val="accent1"/>
                </a:solidFill>
              </a:rPr>
              <a:t>® </a:t>
            </a:r>
            <a:r>
              <a:rPr lang="en-US" i="1" dirty="0" err="1" smtClean="0">
                <a:solidFill>
                  <a:schemeClr val="accent1"/>
                </a:solidFill>
              </a:rPr>
              <a:t>MPSoC</a:t>
            </a:r>
            <a:endParaRPr lang="en-US" sz="900" b="1" i="1" dirty="0">
              <a:solidFill>
                <a:schemeClr val="accent1"/>
              </a:solidFill>
            </a:endParaRPr>
          </a:p>
        </p:txBody>
      </p:sp>
      <p:sp>
        <p:nvSpPr>
          <p:cNvPr id="26" name="TextBox 25"/>
          <p:cNvSpPr txBox="1"/>
          <p:nvPr/>
        </p:nvSpPr>
        <p:spPr>
          <a:xfrm>
            <a:off x="6704984" y="3283859"/>
            <a:ext cx="1342952" cy="590931"/>
          </a:xfrm>
          <a:prstGeom prst="rect">
            <a:avLst/>
          </a:prstGeom>
          <a:noFill/>
        </p:spPr>
        <p:txBody>
          <a:bodyPr wrap="square" rtlCol="0">
            <a:spAutoFit/>
          </a:bodyPr>
          <a:lstStyle/>
          <a:p>
            <a:pPr>
              <a:lnSpc>
                <a:spcPct val="90000"/>
              </a:lnSpc>
              <a:spcBef>
                <a:spcPts val="150"/>
              </a:spcBef>
            </a:pPr>
            <a:r>
              <a:rPr lang="en-US" i="1" dirty="0" err="1" smtClean="0">
                <a:solidFill>
                  <a:schemeClr val="accent1"/>
                </a:solidFill>
              </a:rPr>
              <a:t>Virtex</a:t>
            </a:r>
            <a:r>
              <a:rPr lang="en-US" i="1" dirty="0" smtClean="0">
                <a:solidFill>
                  <a:schemeClr val="accent1"/>
                </a:solidFill>
              </a:rPr>
              <a:t>® FPGA</a:t>
            </a:r>
            <a:endParaRPr lang="en-US" sz="900" b="1" i="1" dirty="0">
              <a:solidFill>
                <a:schemeClr val="accent1"/>
              </a:solidFill>
            </a:endParaRP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898" y="1885950"/>
            <a:ext cx="1400038" cy="1290073"/>
          </a:xfrm>
          <a:prstGeom prst="rect">
            <a:avLst/>
          </a:prstGeom>
          <a:ln>
            <a:noFill/>
          </a:ln>
          <a:effectLst>
            <a:outerShdw blurRad="292100" dist="139700" dir="2700000" algn="tl" rotWithShape="0">
              <a:srgbClr val="333333">
                <a:alpha val="65000"/>
              </a:srgbClr>
            </a:outerShdw>
          </a:effectLst>
        </p:spPr>
      </p:pic>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76109" y="3829050"/>
            <a:ext cx="986405" cy="908929"/>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a:stretch>
            <a:fillRect/>
          </a:stretch>
        </p:blipFill>
        <p:spPr>
          <a:xfrm>
            <a:off x="1028700" y="4381500"/>
            <a:ext cx="571500" cy="528387"/>
          </a:xfrm>
          <a:prstGeom prst="rect">
            <a:avLst/>
          </a:prstGeom>
        </p:spPr>
      </p:pic>
      <p:pic>
        <p:nvPicPr>
          <p:cNvPr id="23" name="Picture 2"/>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28700" y="2407780"/>
            <a:ext cx="895350" cy="292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487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r>
              <a:rPr dirty="0">
                <a:solidFill>
                  <a:srgbClr val="000000"/>
                </a:solidFill>
              </a:rPr>
              <a:t>Page </a:t>
            </a:r>
            <a:fld id="{060BD193-E118-4B16-863C-C8C12C675E3E}" type="slidenum">
              <a:rPr>
                <a:solidFill>
                  <a:srgbClr val="000000"/>
                </a:solidFill>
              </a:rPr>
              <a:pPr/>
              <a:t>7</a:t>
            </a:fld>
            <a:endParaRPr dirty="0">
              <a:solidFill>
                <a:srgbClr val="000000"/>
              </a:solidFill>
            </a:endParaRPr>
          </a:p>
        </p:txBody>
      </p:sp>
      <p:sp>
        <p:nvSpPr>
          <p:cNvPr id="4" name="Title 3"/>
          <p:cNvSpPr>
            <a:spLocks noGrp="1"/>
          </p:cNvSpPr>
          <p:nvPr>
            <p:ph type="title"/>
          </p:nvPr>
        </p:nvSpPr>
        <p:spPr/>
        <p:txBody>
          <a:bodyPr/>
          <a:lstStyle/>
          <a:p>
            <a:r>
              <a:rPr lang="en-US" dirty="0" smtClean="0"/>
              <a:t>Breakout in Programming Model</a:t>
            </a:r>
            <a:endParaRPr lang="en-US" sz="1800" dirty="0"/>
          </a:p>
        </p:txBody>
      </p:sp>
      <p:sp>
        <p:nvSpPr>
          <p:cNvPr id="20" name="TextBox 19"/>
          <p:cNvSpPr txBox="1"/>
          <p:nvPr/>
        </p:nvSpPr>
        <p:spPr bwMode="auto">
          <a:xfrm>
            <a:off x="1321581" y="4286250"/>
            <a:ext cx="7708120" cy="1303020"/>
          </a:xfrm>
          <a:prstGeom prst="rect">
            <a:avLst/>
          </a:prstGeom>
          <a:solidFill>
            <a:srgbClr val="008CA8">
              <a:alpha val="10196"/>
            </a:srgbClr>
          </a:solidFill>
          <a:ln w="19050">
            <a:solidFill>
              <a:schemeClr val="accent1"/>
            </a:solidFill>
            <a:prstDash val="solid"/>
            <a:headEnd/>
            <a:tailE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wrap="none" lIns="68580" tIns="34290" rIns="68580" bIns="34290" numCol="1" rtlCol="0" anchor="t" anchorCtr="0" compatLnSpc="1">
            <a:prstTxWarp prst="textNoShape">
              <a:avLst/>
            </a:prstTxWarp>
            <a:noAutofit/>
          </a:bodyPr>
          <a:lstStyle>
            <a:defPPr>
              <a:defRPr lang="en-US"/>
            </a:defPPr>
            <a:lvl1pPr marL="228600" marR="0" indent="-228600" eaLnBrk="0" hangingPunct="0">
              <a:lnSpc>
                <a:spcPct val="110000"/>
              </a:lnSpc>
              <a:spcBef>
                <a:spcPct val="20000"/>
              </a:spcBef>
              <a:buClr>
                <a:srgbClr val="EC891D"/>
              </a:buClr>
              <a:buSzPct val="88000"/>
              <a:tabLst/>
              <a:defRPr kumimoji="0" sz="2000" b="1" i="0" u="none" strike="noStrike" kern="0" cap="none" spc="0" normalizeH="0" baseline="0">
                <a:ln>
                  <a:noFill/>
                </a:ln>
                <a:solidFill>
                  <a:srgbClr val="008CA8"/>
                </a:solidFill>
                <a:effectLst/>
                <a:uLnTx/>
                <a:uFillTx/>
              </a:defRPr>
            </a:lvl1pPr>
          </a:lstStyle>
          <a:p>
            <a:endParaRPr lang="en-US" sz="1500" dirty="0"/>
          </a:p>
        </p:txBody>
      </p:sp>
      <p:pic>
        <p:nvPicPr>
          <p:cNvPr id="133" name="Picture 2"/>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78689" y="4320436"/>
            <a:ext cx="1088006" cy="355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4" name="Group 203"/>
          <p:cNvGrpSpPr/>
          <p:nvPr/>
        </p:nvGrpSpPr>
        <p:grpSpPr>
          <a:xfrm>
            <a:off x="4037994" y="4474209"/>
            <a:ext cx="1601722" cy="1082433"/>
            <a:chOff x="7707775" y="4915111"/>
            <a:chExt cx="2135629" cy="1443244"/>
          </a:xfrm>
        </p:grpSpPr>
        <p:sp>
          <p:nvSpPr>
            <p:cNvPr id="128" name="Rectangle 127"/>
            <p:cNvSpPr/>
            <p:nvPr/>
          </p:nvSpPr>
          <p:spPr>
            <a:xfrm>
              <a:off x="7707775" y="6019800"/>
              <a:ext cx="2135629" cy="338555"/>
            </a:xfrm>
            <a:prstGeom prst="rect">
              <a:avLst/>
            </a:prstGeom>
            <a:noFill/>
          </p:spPr>
          <p:txBody>
            <a:bodyPr wrap="none">
              <a:spAutoFit/>
            </a:bodyPr>
            <a:lstStyle/>
            <a:p>
              <a:r>
                <a:rPr lang="en-US" sz="1050" b="1" dirty="0">
                  <a:solidFill>
                    <a:srgbClr val="000000"/>
                  </a:solidFill>
                </a:rPr>
                <a:t>Traditional HW design</a:t>
              </a:r>
            </a:p>
          </p:txBody>
        </p:sp>
        <p:grpSp>
          <p:nvGrpSpPr>
            <p:cNvPr id="138" name="Group 137"/>
            <p:cNvGrpSpPr/>
            <p:nvPr/>
          </p:nvGrpSpPr>
          <p:grpSpPr>
            <a:xfrm>
              <a:off x="7744024" y="4915111"/>
              <a:ext cx="2085776" cy="1052463"/>
              <a:chOff x="6498905" y="4915111"/>
              <a:chExt cx="2085776" cy="1052463"/>
            </a:xfrm>
          </p:grpSpPr>
          <p:sp>
            <p:nvSpPr>
              <p:cNvPr id="39" name="Rectangle 38"/>
              <p:cNvSpPr/>
              <p:nvPr/>
            </p:nvSpPr>
            <p:spPr bwMode="auto">
              <a:xfrm>
                <a:off x="6498905" y="4915111"/>
                <a:ext cx="2085776" cy="1052463"/>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41" name="Rectangle 40"/>
              <p:cNvSpPr/>
              <p:nvPr/>
            </p:nvSpPr>
            <p:spPr bwMode="auto">
              <a:xfrm>
                <a:off x="6612044" y="5008369"/>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42" name="Rectangle 41"/>
              <p:cNvSpPr/>
              <p:nvPr/>
            </p:nvSpPr>
            <p:spPr bwMode="auto">
              <a:xfrm>
                <a:off x="6791580" y="5006593"/>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43" name="Rectangle 42"/>
              <p:cNvSpPr/>
              <p:nvPr/>
            </p:nvSpPr>
            <p:spPr bwMode="auto">
              <a:xfrm>
                <a:off x="6617166" y="5188119"/>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44" name="Rectangle 43"/>
              <p:cNvSpPr/>
              <p:nvPr/>
            </p:nvSpPr>
            <p:spPr bwMode="auto">
              <a:xfrm>
                <a:off x="6796701" y="5186343"/>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45" name="Rectangle 44"/>
              <p:cNvSpPr/>
              <p:nvPr/>
            </p:nvSpPr>
            <p:spPr bwMode="auto">
              <a:xfrm>
                <a:off x="6614605" y="5367869"/>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46" name="Rectangle 45"/>
              <p:cNvSpPr/>
              <p:nvPr/>
            </p:nvSpPr>
            <p:spPr bwMode="auto">
              <a:xfrm>
                <a:off x="6794141" y="5366093"/>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47" name="Rectangle 46"/>
              <p:cNvSpPr/>
              <p:nvPr/>
            </p:nvSpPr>
            <p:spPr bwMode="auto">
              <a:xfrm>
                <a:off x="6619727" y="5547619"/>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48" name="Rectangle 47"/>
              <p:cNvSpPr/>
              <p:nvPr/>
            </p:nvSpPr>
            <p:spPr bwMode="auto">
              <a:xfrm>
                <a:off x="6799262" y="5545843"/>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49" name="Rectangle 48"/>
              <p:cNvSpPr/>
              <p:nvPr/>
            </p:nvSpPr>
            <p:spPr bwMode="auto">
              <a:xfrm>
                <a:off x="6612044" y="5744580"/>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50" name="Rectangle 49"/>
              <p:cNvSpPr/>
              <p:nvPr/>
            </p:nvSpPr>
            <p:spPr bwMode="auto">
              <a:xfrm>
                <a:off x="6791580" y="5742804"/>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51" name="Rectangle 50"/>
              <p:cNvSpPr/>
              <p:nvPr/>
            </p:nvSpPr>
            <p:spPr bwMode="auto">
              <a:xfrm>
                <a:off x="7149197" y="5009543"/>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52" name="Rectangle 51"/>
              <p:cNvSpPr/>
              <p:nvPr/>
            </p:nvSpPr>
            <p:spPr bwMode="auto">
              <a:xfrm>
                <a:off x="7328732" y="5007767"/>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53" name="Rectangle 52"/>
              <p:cNvSpPr/>
              <p:nvPr/>
            </p:nvSpPr>
            <p:spPr bwMode="auto">
              <a:xfrm>
                <a:off x="7498023" y="5007766"/>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54" name="Rectangle 53"/>
              <p:cNvSpPr/>
              <p:nvPr/>
            </p:nvSpPr>
            <p:spPr bwMode="auto">
              <a:xfrm>
                <a:off x="7154319" y="5189293"/>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57" name="Rectangle 56"/>
              <p:cNvSpPr/>
              <p:nvPr/>
            </p:nvSpPr>
            <p:spPr bwMode="auto">
              <a:xfrm>
                <a:off x="7333854" y="5187517"/>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58" name="Rectangle 57"/>
              <p:cNvSpPr/>
              <p:nvPr/>
            </p:nvSpPr>
            <p:spPr bwMode="auto">
              <a:xfrm>
                <a:off x="7503145" y="5187516"/>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59" name="Rectangle 58"/>
              <p:cNvSpPr/>
              <p:nvPr/>
            </p:nvSpPr>
            <p:spPr bwMode="auto">
              <a:xfrm>
                <a:off x="7151758" y="5369043"/>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60" name="Rectangle 59"/>
              <p:cNvSpPr/>
              <p:nvPr/>
            </p:nvSpPr>
            <p:spPr bwMode="auto">
              <a:xfrm>
                <a:off x="7331293" y="5367267"/>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61" name="Rectangle 60"/>
              <p:cNvSpPr/>
              <p:nvPr/>
            </p:nvSpPr>
            <p:spPr bwMode="auto">
              <a:xfrm>
                <a:off x="7500584" y="5367266"/>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62" name="Rectangle 61"/>
              <p:cNvSpPr/>
              <p:nvPr/>
            </p:nvSpPr>
            <p:spPr bwMode="auto">
              <a:xfrm>
                <a:off x="7156880" y="5548793"/>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63" name="Rectangle 62"/>
              <p:cNvSpPr/>
              <p:nvPr/>
            </p:nvSpPr>
            <p:spPr bwMode="auto">
              <a:xfrm>
                <a:off x="7336415" y="5547017"/>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64" name="Rectangle 63"/>
              <p:cNvSpPr/>
              <p:nvPr/>
            </p:nvSpPr>
            <p:spPr bwMode="auto">
              <a:xfrm>
                <a:off x="7505706" y="5547016"/>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65" name="Rectangle 64"/>
              <p:cNvSpPr/>
              <p:nvPr/>
            </p:nvSpPr>
            <p:spPr bwMode="auto">
              <a:xfrm>
                <a:off x="7149197" y="5745754"/>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66" name="Rectangle 65"/>
              <p:cNvSpPr/>
              <p:nvPr/>
            </p:nvSpPr>
            <p:spPr bwMode="auto">
              <a:xfrm>
                <a:off x="7328732" y="5743978"/>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67" name="Rectangle 66"/>
              <p:cNvSpPr/>
              <p:nvPr/>
            </p:nvSpPr>
            <p:spPr bwMode="auto">
              <a:xfrm>
                <a:off x="7498023" y="5743977"/>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68" name="Rectangle 67"/>
              <p:cNvSpPr/>
              <p:nvPr/>
            </p:nvSpPr>
            <p:spPr bwMode="auto">
              <a:xfrm>
                <a:off x="7689940" y="5006592"/>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69" name="Rectangle 68"/>
              <p:cNvSpPr/>
              <p:nvPr/>
            </p:nvSpPr>
            <p:spPr bwMode="auto">
              <a:xfrm>
                <a:off x="7974647" y="5004815"/>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70" name="Rectangle 69"/>
              <p:cNvSpPr/>
              <p:nvPr/>
            </p:nvSpPr>
            <p:spPr bwMode="auto">
              <a:xfrm>
                <a:off x="7695061" y="5186342"/>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71" name="Rectangle 70"/>
              <p:cNvSpPr/>
              <p:nvPr/>
            </p:nvSpPr>
            <p:spPr bwMode="auto">
              <a:xfrm>
                <a:off x="7979768" y="5184565"/>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72" name="Rectangle 71"/>
              <p:cNvSpPr/>
              <p:nvPr/>
            </p:nvSpPr>
            <p:spPr bwMode="auto">
              <a:xfrm>
                <a:off x="7692501" y="5366092"/>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73" name="Rectangle 72"/>
              <p:cNvSpPr/>
              <p:nvPr/>
            </p:nvSpPr>
            <p:spPr bwMode="auto">
              <a:xfrm>
                <a:off x="7977208" y="5364315"/>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74" name="Rectangle 73"/>
              <p:cNvSpPr/>
              <p:nvPr/>
            </p:nvSpPr>
            <p:spPr bwMode="auto">
              <a:xfrm>
                <a:off x="7697622" y="5545842"/>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75" name="Rectangle 74"/>
              <p:cNvSpPr/>
              <p:nvPr/>
            </p:nvSpPr>
            <p:spPr bwMode="auto">
              <a:xfrm>
                <a:off x="7982329" y="5544065"/>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76" name="Rectangle 75"/>
              <p:cNvSpPr/>
              <p:nvPr/>
            </p:nvSpPr>
            <p:spPr bwMode="auto">
              <a:xfrm>
                <a:off x="7689940" y="5742803"/>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77" name="Rectangle 76"/>
              <p:cNvSpPr/>
              <p:nvPr/>
            </p:nvSpPr>
            <p:spPr bwMode="auto">
              <a:xfrm>
                <a:off x="7974647" y="5741026"/>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78" name="Rectangle 77"/>
              <p:cNvSpPr/>
              <p:nvPr/>
            </p:nvSpPr>
            <p:spPr bwMode="auto">
              <a:xfrm>
                <a:off x="8168013" y="5009625"/>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79" name="Rectangle 78"/>
              <p:cNvSpPr/>
              <p:nvPr/>
            </p:nvSpPr>
            <p:spPr bwMode="auto">
              <a:xfrm>
                <a:off x="8347549" y="5007849"/>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80" name="Rectangle 79"/>
              <p:cNvSpPr/>
              <p:nvPr/>
            </p:nvSpPr>
            <p:spPr bwMode="auto">
              <a:xfrm>
                <a:off x="8173135" y="5189375"/>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81" name="Rectangle 80"/>
              <p:cNvSpPr/>
              <p:nvPr/>
            </p:nvSpPr>
            <p:spPr bwMode="auto">
              <a:xfrm>
                <a:off x="8352670" y="5187599"/>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82" name="Rectangle 81"/>
              <p:cNvSpPr/>
              <p:nvPr/>
            </p:nvSpPr>
            <p:spPr bwMode="auto">
              <a:xfrm>
                <a:off x="8170574" y="5369125"/>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83" name="Rectangle 82"/>
              <p:cNvSpPr/>
              <p:nvPr/>
            </p:nvSpPr>
            <p:spPr bwMode="auto">
              <a:xfrm>
                <a:off x="8350110" y="5367349"/>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84" name="Rectangle 83"/>
              <p:cNvSpPr/>
              <p:nvPr/>
            </p:nvSpPr>
            <p:spPr bwMode="auto">
              <a:xfrm>
                <a:off x="8175696" y="5548875"/>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85" name="Rectangle 84"/>
              <p:cNvSpPr/>
              <p:nvPr/>
            </p:nvSpPr>
            <p:spPr bwMode="auto">
              <a:xfrm>
                <a:off x="8355231" y="5547099"/>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86" name="Rectangle 85"/>
              <p:cNvSpPr/>
              <p:nvPr/>
            </p:nvSpPr>
            <p:spPr bwMode="auto">
              <a:xfrm>
                <a:off x="8168013" y="5745836"/>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sp>
            <p:nvSpPr>
              <p:cNvPr id="87" name="Rectangle 86"/>
              <p:cNvSpPr/>
              <p:nvPr/>
            </p:nvSpPr>
            <p:spPr bwMode="auto">
              <a:xfrm>
                <a:off x="8347549" y="5744060"/>
                <a:ext cx="122327" cy="131509"/>
              </a:xfrm>
              <a:prstGeom prst="rect">
                <a:avLst/>
              </a:prstGeom>
              <a:noFill/>
              <a:ln w="76200"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grpSp>
            <p:nvGrpSpPr>
              <p:cNvPr id="145" name="Group 144"/>
              <p:cNvGrpSpPr/>
              <p:nvPr/>
            </p:nvGrpSpPr>
            <p:grpSpPr>
              <a:xfrm>
                <a:off x="6531814" y="4962534"/>
                <a:ext cx="2020156" cy="955506"/>
                <a:chOff x="6844926" y="4993053"/>
                <a:chExt cx="1900340" cy="955506"/>
              </a:xfrm>
            </p:grpSpPr>
            <p:sp>
              <p:nvSpPr>
                <p:cNvPr id="146" name="Cloud 145"/>
                <p:cNvSpPr/>
                <p:nvPr/>
              </p:nvSpPr>
              <p:spPr bwMode="auto">
                <a:xfrm>
                  <a:off x="6844926" y="5026724"/>
                  <a:ext cx="838201" cy="522204"/>
                </a:xfrm>
                <a:prstGeom prst="cloud">
                  <a:avLst/>
                </a:prstGeom>
                <a:solidFill>
                  <a:schemeClr val="bg1"/>
                </a:solidFill>
                <a:ln w="317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l"/>
                  <a:r>
                    <a:rPr lang="en-US" sz="900" dirty="0">
                      <a:solidFill>
                        <a:srgbClr val="000000"/>
                      </a:solidFill>
                    </a:rPr>
                    <a:t>HDMI</a:t>
                  </a:r>
                </a:p>
              </p:txBody>
            </p:sp>
            <p:sp>
              <p:nvSpPr>
                <p:cNvPr id="147" name="Cloud 146"/>
                <p:cNvSpPr/>
                <p:nvPr/>
              </p:nvSpPr>
              <p:spPr bwMode="auto">
                <a:xfrm>
                  <a:off x="7378938" y="5303697"/>
                  <a:ext cx="838201" cy="644862"/>
                </a:xfrm>
                <a:prstGeom prst="cloud">
                  <a:avLst/>
                </a:prstGeom>
                <a:solidFill>
                  <a:schemeClr val="bg1"/>
                </a:solidFill>
                <a:ln w="317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r>
                    <a:rPr lang="en-US" sz="900" dirty="0">
                      <a:solidFill>
                        <a:srgbClr val="000000"/>
                      </a:solidFill>
                    </a:rPr>
                    <a:t>video proc.</a:t>
                  </a:r>
                </a:p>
              </p:txBody>
            </p:sp>
            <p:sp>
              <p:nvSpPr>
                <p:cNvPr id="148" name="Cloud 147"/>
                <p:cNvSpPr/>
                <p:nvPr/>
              </p:nvSpPr>
              <p:spPr bwMode="auto">
                <a:xfrm>
                  <a:off x="7907065" y="4993053"/>
                  <a:ext cx="838201" cy="585084"/>
                </a:xfrm>
                <a:prstGeom prst="cloud">
                  <a:avLst/>
                </a:prstGeom>
                <a:solidFill>
                  <a:schemeClr val="bg1"/>
                </a:solidFill>
                <a:ln w="317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r>
                    <a:rPr lang="en-US" sz="900" dirty="0">
                      <a:solidFill>
                        <a:srgbClr val="000000"/>
                      </a:solidFill>
                    </a:rPr>
                    <a:t>video enc.</a:t>
                  </a:r>
                </a:p>
              </p:txBody>
            </p:sp>
            <p:grpSp>
              <p:nvGrpSpPr>
                <p:cNvPr id="152" name="Group 151"/>
                <p:cNvGrpSpPr/>
                <p:nvPr/>
              </p:nvGrpSpPr>
              <p:grpSpPr>
                <a:xfrm>
                  <a:off x="6907021" y="5614380"/>
                  <a:ext cx="423500" cy="274320"/>
                  <a:chOff x="1956131" y="5042900"/>
                  <a:chExt cx="423500" cy="274320"/>
                </a:xfrm>
                <a:noFill/>
              </p:grpSpPr>
              <p:sp>
                <p:nvSpPr>
                  <p:cNvPr id="163" name="Flowchart: Delay 162"/>
                  <p:cNvSpPr/>
                  <p:nvPr/>
                </p:nvSpPr>
                <p:spPr bwMode="auto">
                  <a:xfrm>
                    <a:off x="2128328" y="5042900"/>
                    <a:ext cx="251303" cy="274320"/>
                  </a:xfrm>
                  <a:prstGeom prst="flowChartDelay">
                    <a:avLst/>
                  </a:prstGeom>
                  <a:grpFill/>
                  <a:ln w="1905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cxnSp>
                <p:nvCxnSpPr>
                  <p:cNvPr id="164" name="Straight Connector 163"/>
                  <p:cNvCxnSpPr/>
                  <p:nvPr/>
                </p:nvCxnSpPr>
                <p:spPr bwMode="auto">
                  <a:xfrm flipH="1">
                    <a:off x="1956131" y="5105400"/>
                    <a:ext cx="177469" cy="0"/>
                  </a:xfrm>
                  <a:prstGeom prst="line">
                    <a:avLst/>
                  </a:prstGeom>
                  <a:grpFill/>
                  <a:ln w="19050" cap="flat" cmpd="sng" algn="ctr">
                    <a:solidFill>
                      <a:schemeClr val="tx1"/>
                    </a:solidFill>
                    <a:prstDash val="solid"/>
                    <a:round/>
                    <a:headEnd type="none" w="med" len="med"/>
                    <a:tailEnd type="none" w="med" len="med"/>
                  </a:ln>
                  <a:effectLst/>
                </p:spPr>
              </p:cxnSp>
              <p:cxnSp>
                <p:nvCxnSpPr>
                  <p:cNvPr id="165" name="Straight Connector 164"/>
                  <p:cNvCxnSpPr/>
                  <p:nvPr/>
                </p:nvCxnSpPr>
                <p:spPr bwMode="auto">
                  <a:xfrm flipH="1">
                    <a:off x="1956131" y="5257800"/>
                    <a:ext cx="177469" cy="0"/>
                  </a:xfrm>
                  <a:prstGeom prst="line">
                    <a:avLst/>
                  </a:prstGeom>
                  <a:grpFill/>
                  <a:ln w="19050" cap="flat" cmpd="sng" algn="ctr">
                    <a:solidFill>
                      <a:schemeClr val="tx1"/>
                    </a:solidFill>
                    <a:prstDash val="solid"/>
                    <a:round/>
                    <a:headEnd type="none" w="med" len="med"/>
                    <a:tailEnd type="none" w="med" len="med"/>
                  </a:ln>
                  <a:effectLst/>
                </p:spPr>
              </p:cxnSp>
            </p:grpSp>
            <p:grpSp>
              <p:nvGrpSpPr>
                <p:cNvPr id="154" name="Group 153"/>
                <p:cNvGrpSpPr/>
                <p:nvPr/>
              </p:nvGrpSpPr>
              <p:grpSpPr>
                <a:xfrm>
                  <a:off x="8319219" y="5513609"/>
                  <a:ext cx="236925" cy="391222"/>
                  <a:chOff x="1896675" y="3657599"/>
                  <a:chExt cx="375366" cy="619823"/>
                </a:xfrm>
                <a:noFill/>
              </p:grpSpPr>
              <p:sp>
                <p:nvSpPr>
                  <p:cNvPr id="158" name="Rectangle 157"/>
                  <p:cNvSpPr/>
                  <p:nvPr/>
                </p:nvSpPr>
                <p:spPr bwMode="auto">
                  <a:xfrm>
                    <a:off x="1896675" y="3657599"/>
                    <a:ext cx="375366" cy="619823"/>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a:solidFill>
                        <a:srgbClr val="000000"/>
                      </a:solidFill>
                    </a:endParaRPr>
                  </a:p>
                </p:txBody>
              </p:sp>
              <p:sp>
                <p:nvSpPr>
                  <p:cNvPr id="159" name="Isosceles Triangle 158"/>
                  <p:cNvSpPr/>
                  <p:nvPr/>
                </p:nvSpPr>
                <p:spPr bwMode="auto">
                  <a:xfrm rot="5400000">
                    <a:off x="1909811" y="4007649"/>
                    <a:ext cx="171224" cy="195479"/>
                  </a:xfrm>
                  <a:prstGeom prst="triangle">
                    <a:avLst/>
                  </a:prstGeom>
                  <a:grpFill/>
                  <a:ln w="19050"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endParaRPr lang="en-US" dirty="0" smtClean="0">
                      <a:solidFill>
                        <a:srgbClr val="000000"/>
                      </a:solidFill>
                    </a:endParaRPr>
                  </a:p>
                </p:txBody>
              </p:sp>
            </p:grpSp>
          </p:grpSp>
        </p:grpSp>
      </p:grpSp>
      <p:grpSp>
        <p:nvGrpSpPr>
          <p:cNvPr id="166" name="Group 165"/>
          <p:cNvGrpSpPr/>
          <p:nvPr/>
        </p:nvGrpSpPr>
        <p:grpSpPr>
          <a:xfrm>
            <a:off x="8444854" y="4343400"/>
            <a:ext cx="470546" cy="1003282"/>
            <a:chOff x="6269215" y="4534292"/>
            <a:chExt cx="627394" cy="1337709"/>
          </a:xfrm>
        </p:grpSpPr>
        <p:pic>
          <p:nvPicPr>
            <p:cNvPr id="167" name="Picture 166"/>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269215" y="5257800"/>
              <a:ext cx="398401" cy="614201"/>
            </a:xfrm>
            <a:prstGeom prst="rect">
              <a:avLst/>
            </a:prstGeom>
          </p:spPr>
        </p:pic>
        <p:cxnSp>
          <p:nvCxnSpPr>
            <p:cNvPr id="168" name="Curved Connector 167"/>
            <p:cNvCxnSpPr>
              <a:endCxn id="167" idx="3"/>
            </p:cNvCxnSpPr>
            <p:nvPr/>
          </p:nvCxnSpPr>
          <p:spPr bwMode="auto">
            <a:xfrm rot="16200000" flipH="1">
              <a:off x="6212106" y="5109391"/>
              <a:ext cx="645962" cy="265058"/>
            </a:xfrm>
            <a:prstGeom prst="curvedConnector4">
              <a:avLst>
                <a:gd name="adj1" fmla="val 26229"/>
                <a:gd name="adj2" fmla="val 186245"/>
              </a:avLst>
            </a:prstGeom>
            <a:solidFill>
              <a:schemeClr val="tx2"/>
            </a:solidFill>
            <a:ln w="12700" cap="flat" cmpd="sng" algn="ctr">
              <a:solidFill>
                <a:schemeClr val="accent1">
                  <a:lumMod val="75000"/>
                </a:schemeClr>
              </a:solidFill>
              <a:prstDash val="solid"/>
              <a:round/>
              <a:headEnd type="none" w="med" len="med"/>
              <a:tailEnd type="none" w="med" len="med"/>
            </a:ln>
            <a:effectLst/>
          </p:spPr>
        </p:cxnSp>
        <p:pic>
          <p:nvPicPr>
            <p:cNvPr id="169" name="Picture 168"/>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392222" y="4534292"/>
              <a:ext cx="504387" cy="434782"/>
            </a:xfrm>
            <a:prstGeom prst="rect">
              <a:avLst/>
            </a:prstGeom>
          </p:spPr>
        </p:pic>
      </p:grpSp>
      <p:cxnSp>
        <p:nvCxnSpPr>
          <p:cNvPr id="7" name="Straight Arrow Connector 6"/>
          <p:cNvCxnSpPr/>
          <p:nvPr/>
        </p:nvCxnSpPr>
        <p:spPr bwMode="auto">
          <a:xfrm flipH="1" flipV="1">
            <a:off x="793429" y="2228850"/>
            <a:ext cx="12701" cy="3137982"/>
          </a:xfrm>
          <a:prstGeom prst="straightConnector1">
            <a:avLst/>
          </a:prstGeom>
          <a:solidFill>
            <a:schemeClr val="tx2"/>
          </a:solidFill>
          <a:ln w="28575" cap="flat" cmpd="sng" algn="ctr">
            <a:solidFill>
              <a:schemeClr val="accent1"/>
            </a:solidFill>
            <a:prstDash val="solid"/>
            <a:round/>
            <a:headEnd type="none" w="med" len="med"/>
            <a:tailEnd type="arrow" w="med" len="med"/>
          </a:ln>
          <a:effectLst>
            <a:outerShdw blurRad="50800" dist="38100" dir="2700000" algn="tl" rotWithShape="0">
              <a:prstClr val="black">
                <a:alpha val="40000"/>
              </a:prstClr>
            </a:outerShdw>
          </a:effectLst>
        </p:spPr>
      </p:cxnSp>
      <p:sp>
        <p:nvSpPr>
          <p:cNvPr id="9" name="Rectangle 8"/>
          <p:cNvSpPr/>
          <p:nvPr/>
        </p:nvSpPr>
        <p:spPr>
          <a:xfrm>
            <a:off x="34123" y="1582519"/>
            <a:ext cx="1544013" cy="646331"/>
          </a:xfrm>
          <a:prstGeom prst="rect">
            <a:avLst/>
          </a:prstGeom>
        </p:spPr>
        <p:txBody>
          <a:bodyPr wrap="none">
            <a:spAutoFit/>
          </a:bodyPr>
          <a:lstStyle/>
          <a:p>
            <a:r>
              <a:rPr lang="en-US" i="1" dirty="0" smtClean="0">
                <a:solidFill>
                  <a:schemeClr val="accent1"/>
                </a:solidFill>
              </a:rPr>
              <a:t>Development</a:t>
            </a:r>
          </a:p>
          <a:p>
            <a:r>
              <a:rPr lang="en-US" i="1" dirty="0" smtClean="0">
                <a:solidFill>
                  <a:schemeClr val="accent1"/>
                </a:solidFill>
              </a:rPr>
              <a:t>Productivity</a:t>
            </a:r>
            <a:endParaRPr lang="en-US" i="1" dirty="0">
              <a:solidFill>
                <a:schemeClr val="accent1"/>
              </a:solidFill>
            </a:endParaRPr>
          </a:p>
        </p:txBody>
      </p:sp>
      <p:grpSp>
        <p:nvGrpSpPr>
          <p:cNvPr id="12" name="Group 11"/>
          <p:cNvGrpSpPr/>
          <p:nvPr/>
        </p:nvGrpSpPr>
        <p:grpSpPr>
          <a:xfrm>
            <a:off x="2514600" y="3028951"/>
            <a:ext cx="6515101" cy="1168316"/>
            <a:chOff x="3352800" y="2895600"/>
            <a:chExt cx="8686801" cy="1557754"/>
          </a:xfrm>
        </p:grpSpPr>
        <p:sp>
          <p:nvSpPr>
            <p:cNvPr id="21" name="TextBox 20"/>
            <p:cNvSpPr txBox="1"/>
            <p:nvPr/>
          </p:nvSpPr>
          <p:spPr bwMode="auto">
            <a:xfrm>
              <a:off x="3352800" y="2895600"/>
              <a:ext cx="8686801" cy="1551832"/>
            </a:xfrm>
            <a:prstGeom prst="rect">
              <a:avLst/>
            </a:prstGeom>
            <a:solidFill>
              <a:srgbClr val="8B8D09">
                <a:alpha val="10196"/>
              </a:srgbClr>
            </a:solidFill>
            <a:ln w="19050">
              <a:solidFill>
                <a:schemeClr val="accent6"/>
              </a:solidFill>
              <a:prstDash val="solid"/>
              <a:headEnd/>
              <a:tailE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wrap="none" lIns="68580" tIns="34290" rIns="68580" bIns="34290" numCol="1" rtlCol="0" anchor="t" anchorCtr="0" compatLnSpc="1">
              <a:prstTxWarp prst="textNoShape">
                <a:avLst/>
              </a:prstTxWarp>
              <a:noAutofit/>
            </a:bodyPr>
            <a:lstStyle>
              <a:defPPr>
                <a:defRPr lang="en-US"/>
              </a:defPPr>
              <a:lvl1pPr marL="228600" marR="0" indent="-228600" eaLnBrk="0" hangingPunct="0">
                <a:lnSpc>
                  <a:spcPct val="110000"/>
                </a:lnSpc>
                <a:spcBef>
                  <a:spcPct val="20000"/>
                </a:spcBef>
                <a:buClr>
                  <a:srgbClr val="EC891D"/>
                </a:buClr>
                <a:buSzPct val="88000"/>
                <a:tabLst/>
                <a:defRPr kumimoji="0" sz="2000" b="1" i="0" u="none" strike="noStrike" kern="0" cap="none" spc="0" normalizeH="0" baseline="0">
                  <a:ln>
                    <a:noFill/>
                  </a:ln>
                  <a:solidFill>
                    <a:srgbClr val="008CA8"/>
                  </a:solidFill>
                  <a:effectLst/>
                  <a:uLnTx/>
                  <a:uFillTx/>
                </a:defRPr>
              </a:lvl1pPr>
            </a:lstStyle>
            <a:p>
              <a:endParaRPr lang="en-US" sz="1500" dirty="0"/>
            </a:p>
          </p:txBody>
        </p:sp>
        <p:pic>
          <p:nvPicPr>
            <p:cNvPr id="144" name="Picture 1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29000" y="2976885"/>
              <a:ext cx="1028790" cy="651224"/>
            </a:xfrm>
            <a:prstGeom prst="rect">
              <a:avLst/>
            </a:prstGeom>
          </p:spPr>
        </p:pic>
        <p:grpSp>
          <p:nvGrpSpPr>
            <p:cNvPr id="205" name="Group 204"/>
            <p:cNvGrpSpPr/>
            <p:nvPr/>
          </p:nvGrpSpPr>
          <p:grpSpPr>
            <a:xfrm>
              <a:off x="6120636" y="3093074"/>
              <a:ext cx="4166364" cy="1360280"/>
              <a:chOff x="6654036" y="3321674"/>
              <a:chExt cx="4166364" cy="1360280"/>
            </a:xfrm>
          </p:grpSpPr>
          <p:sp>
            <p:nvSpPr>
              <p:cNvPr id="37" name="Rectangle 36"/>
              <p:cNvSpPr/>
              <p:nvPr/>
            </p:nvSpPr>
            <p:spPr>
              <a:xfrm>
                <a:off x="7345369" y="4343400"/>
                <a:ext cx="2716983" cy="338554"/>
              </a:xfrm>
              <a:prstGeom prst="rect">
                <a:avLst/>
              </a:prstGeom>
              <a:noFill/>
              <a:ln>
                <a:noFill/>
              </a:ln>
            </p:spPr>
            <p:txBody>
              <a:bodyPr wrap="none">
                <a:spAutoFit/>
              </a:bodyPr>
              <a:lstStyle/>
              <a:p>
                <a:r>
                  <a:rPr lang="en-US" sz="1050" b="1" dirty="0">
                    <a:solidFill>
                      <a:srgbClr val="000000"/>
                    </a:solidFill>
                  </a:rPr>
                  <a:t>15x productivity </a:t>
                </a:r>
                <a:r>
                  <a:rPr lang="en-US" sz="1050" dirty="0">
                    <a:solidFill>
                      <a:srgbClr val="000000"/>
                    </a:solidFill>
                  </a:rPr>
                  <a:t>with</a:t>
                </a:r>
                <a:r>
                  <a:rPr lang="en-US" sz="1050" b="1" dirty="0">
                    <a:solidFill>
                      <a:srgbClr val="000000"/>
                    </a:solidFill>
                  </a:rPr>
                  <a:t> HLS</a:t>
                </a:r>
                <a:r>
                  <a:rPr lang="en-US" sz="1050" dirty="0">
                    <a:solidFill>
                      <a:srgbClr val="000000"/>
                    </a:solidFill>
                  </a:rPr>
                  <a:t>, </a:t>
                </a:r>
                <a:r>
                  <a:rPr lang="en-US" sz="1050" b="1" dirty="0">
                    <a:solidFill>
                      <a:srgbClr val="000000"/>
                    </a:solidFill>
                  </a:rPr>
                  <a:t>IPI</a:t>
                </a:r>
              </a:p>
            </p:txBody>
          </p:sp>
          <p:grpSp>
            <p:nvGrpSpPr>
              <p:cNvPr id="143" name="Group 142"/>
              <p:cNvGrpSpPr/>
              <p:nvPr/>
            </p:nvGrpSpPr>
            <p:grpSpPr>
              <a:xfrm>
                <a:off x="6654036" y="3321674"/>
                <a:ext cx="4166364" cy="885380"/>
                <a:chOff x="6654036" y="3321674"/>
                <a:chExt cx="4166364" cy="885380"/>
              </a:xfrm>
            </p:grpSpPr>
            <p:cxnSp>
              <p:nvCxnSpPr>
                <p:cNvPr id="192" name="Straight Arrow Connector 191"/>
                <p:cNvCxnSpPr/>
                <p:nvPr/>
              </p:nvCxnSpPr>
              <p:spPr bwMode="auto">
                <a:xfrm>
                  <a:off x="6654036" y="3776199"/>
                  <a:ext cx="4166364" cy="0"/>
                </a:xfrm>
                <a:prstGeom prst="straightConnector1">
                  <a:avLst/>
                </a:prstGeom>
                <a:solidFill>
                  <a:schemeClr val="tx2"/>
                </a:solidFill>
                <a:ln w="28575" cap="flat" cmpd="sng" algn="ctr">
                  <a:solidFill>
                    <a:schemeClr val="accent1"/>
                  </a:solidFill>
                  <a:prstDash val="solid"/>
                  <a:round/>
                  <a:headEnd type="oval" w="med" len="med"/>
                  <a:tailEnd type="oval" w="med" len="med"/>
                </a:ln>
                <a:effectLst>
                  <a:outerShdw blurRad="50800" dist="38100" dir="2700000" algn="tl" rotWithShape="0">
                    <a:prstClr val="black">
                      <a:alpha val="40000"/>
                    </a:prstClr>
                  </a:outerShdw>
                </a:effectLst>
              </p:spPr>
            </p:cxnSp>
            <p:sp>
              <p:nvSpPr>
                <p:cNvPr id="193" name="Rectangle 192"/>
                <p:cNvSpPr/>
                <p:nvPr/>
              </p:nvSpPr>
              <p:spPr bwMode="auto">
                <a:xfrm>
                  <a:off x="6816289" y="3336121"/>
                  <a:ext cx="668548" cy="861711"/>
                </a:xfrm>
                <a:prstGeom prst="rect">
                  <a:avLst/>
                </a:prstGeom>
                <a:solidFill>
                  <a:schemeClr val="bg1">
                    <a:lumMod val="85000"/>
                  </a:schemeClr>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r>
                    <a:rPr lang="en-US" sz="750" dirty="0">
                      <a:solidFill>
                        <a:srgbClr val="000000"/>
                      </a:solidFill>
                    </a:rPr>
                    <a:t>Ethernet</a:t>
                  </a:r>
                </a:p>
                <a:p>
                  <a:r>
                    <a:rPr lang="en-US" sz="750" dirty="0">
                      <a:solidFill>
                        <a:srgbClr val="000000"/>
                      </a:solidFill>
                    </a:rPr>
                    <a:t>IP</a:t>
                  </a:r>
                </a:p>
              </p:txBody>
            </p:sp>
            <p:sp>
              <p:nvSpPr>
                <p:cNvPr id="194" name="Rectangle 193"/>
                <p:cNvSpPr/>
                <p:nvPr/>
              </p:nvSpPr>
              <p:spPr bwMode="auto">
                <a:xfrm>
                  <a:off x="7604656" y="3336121"/>
                  <a:ext cx="668548" cy="861711"/>
                </a:xfrm>
                <a:prstGeom prst="rect">
                  <a:avLst/>
                </a:prstGeom>
                <a:solidFill>
                  <a:schemeClr val="bg1"/>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r>
                    <a:rPr lang="en-US" sz="825" i="1" dirty="0">
                      <a:solidFill>
                        <a:srgbClr val="000000"/>
                      </a:solidFill>
                    </a:rPr>
                    <a:t>Video decode</a:t>
                  </a:r>
                </a:p>
                <a:p>
                  <a:r>
                    <a:rPr lang="en-US" sz="825" i="1" dirty="0">
                      <a:solidFill>
                        <a:srgbClr val="000000"/>
                      </a:solidFill>
                    </a:rPr>
                    <a:t>C++</a:t>
                  </a:r>
                </a:p>
              </p:txBody>
            </p:sp>
            <p:sp>
              <p:nvSpPr>
                <p:cNvPr id="196" name="Rectangle 195"/>
                <p:cNvSpPr/>
                <p:nvPr/>
              </p:nvSpPr>
              <p:spPr bwMode="auto">
                <a:xfrm>
                  <a:off x="8351099" y="3345343"/>
                  <a:ext cx="751890" cy="861711"/>
                </a:xfrm>
                <a:prstGeom prst="rect">
                  <a:avLst/>
                </a:prstGeom>
                <a:solidFill>
                  <a:schemeClr val="bg1"/>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r>
                    <a:rPr lang="en-US" sz="825" i="1" dirty="0">
                      <a:solidFill>
                        <a:srgbClr val="000000"/>
                      </a:solidFill>
                    </a:rPr>
                    <a:t>Video</a:t>
                  </a:r>
                </a:p>
                <a:p>
                  <a:r>
                    <a:rPr lang="en-US" sz="825" i="1" dirty="0">
                      <a:solidFill>
                        <a:srgbClr val="000000"/>
                      </a:solidFill>
                    </a:rPr>
                    <a:t>process</a:t>
                  </a:r>
                </a:p>
                <a:p>
                  <a:r>
                    <a:rPr lang="en-US" sz="825" i="1" dirty="0">
                      <a:solidFill>
                        <a:srgbClr val="000000"/>
                      </a:solidFill>
                    </a:rPr>
                    <a:t>C++</a:t>
                  </a:r>
                </a:p>
              </p:txBody>
            </p:sp>
            <p:sp>
              <p:nvSpPr>
                <p:cNvPr id="197" name="Rectangle 196"/>
                <p:cNvSpPr/>
                <p:nvPr/>
              </p:nvSpPr>
              <p:spPr bwMode="auto">
                <a:xfrm>
                  <a:off x="9180971" y="3336842"/>
                  <a:ext cx="668548" cy="861711"/>
                </a:xfrm>
                <a:prstGeom prst="rect">
                  <a:avLst/>
                </a:prstGeom>
                <a:solidFill>
                  <a:schemeClr val="bg1"/>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r>
                    <a:rPr lang="en-US" sz="825" i="1" dirty="0">
                      <a:solidFill>
                        <a:srgbClr val="000000"/>
                      </a:solidFill>
                    </a:rPr>
                    <a:t>Video encode</a:t>
                  </a:r>
                </a:p>
                <a:p>
                  <a:r>
                    <a:rPr lang="en-US" sz="825" i="1" dirty="0">
                      <a:solidFill>
                        <a:srgbClr val="000000"/>
                      </a:solidFill>
                    </a:rPr>
                    <a:t>C++</a:t>
                  </a:r>
                </a:p>
              </p:txBody>
            </p:sp>
            <p:sp>
              <p:nvSpPr>
                <p:cNvPr id="198" name="Rectangle 197"/>
                <p:cNvSpPr/>
                <p:nvPr/>
              </p:nvSpPr>
              <p:spPr bwMode="auto">
                <a:xfrm>
                  <a:off x="9972524" y="3321674"/>
                  <a:ext cx="668548" cy="861711"/>
                </a:xfrm>
                <a:prstGeom prst="rect">
                  <a:avLst/>
                </a:prstGeom>
                <a:solidFill>
                  <a:schemeClr val="bg1">
                    <a:lumMod val="85000"/>
                  </a:schemeClr>
                </a:solidFill>
                <a:ln w="762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68580" tIns="34290" rIns="68580" bIns="34290" numCol="1" rtlCol="0" anchor="ctr" anchorCtr="0" compatLnSpc="1">
                  <a:prstTxWarp prst="textNoShape">
                    <a:avLst/>
                  </a:prstTxWarp>
                  <a:noAutofit/>
                </a:bodyPr>
                <a:lstStyle/>
                <a:p>
                  <a:r>
                    <a:rPr lang="en-US" sz="750" dirty="0">
                      <a:solidFill>
                        <a:srgbClr val="000000"/>
                      </a:solidFill>
                    </a:rPr>
                    <a:t>HDMI</a:t>
                  </a:r>
                </a:p>
                <a:p>
                  <a:r>
                    <a:rPr lang="en-US" sz="750" dirty="0">
                      <a:solidFill>
                        <a:srgbClr val="000000"/>
                      </a:solidFill>
                    </a:rPr>
                    <a:t>IP</a:t>
                  </a:r>
                </a:p>
              </p:txBody>
            </p:sp>
          </p:grpSp>
        </p:grpSp>
        <p:grpSp>
          <p:nvGrpSpPr>
            <p:cNvPr id="208" name="Group 207"/>
            <p:cNvGrpSpPr/>
            <p:nvPr/>
          </p:nvGrpSpPr>
          <p:grpSpPr>
            <a:xfrm>
              <a:off x="11259806" y="2971800"/>
              <a:ext cx="627394" cy="1337709"/>
              <a:chOff x="6269215" y="4534292"/>
              <a:chExt cx="627394" cy="1337709"/>
            </a:xfrm>
          </p:grpSpPr>
          <p:pic>
            <p:nvPicPr>
              <p:cNvPr id="209" name="Picture 208"/>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269215" y="5257800"/>
                <a:ext cx="398401" cy="614201"/>
              </a:xfrm>
              <a:prstGeom prst="rect">
                <a:avLst/>
              </a:prstGeom>
            </p:spPr>
          </p:pic>
          <p:cxnSp>
            <p:nvCxnSpPr>
              <p:cNvPr id="210" name="Curved Connector 209"/>
              <p:cNvCxnSpPr>
                <a:endCxn id="209" idx="3"/>
              </p:cNvCxnSpPr>
              <p:nvPr/>
            </p:nvCxnSpPr>
            <p:spPr bwMode="auto">
              <a:xfrm rot="16200000" flipH="1">
                <a:off x="6212106" y="5109391"/>
                <a:ext cx="645962" cy="265058"/>
              </a:xfrm>
              <a:prstGeom prst="curvedConnector4">
                <a:avLst>
                  <a:gd name="adj1" fmla="val 26229"/>
                  <a:gd name="adj2" fmla="val 186245"/>
                </a:avLst>
              </a:prstGeom>
              <a:solidFill>
                <a:schemeClr val="tx2"/>
              </a:solidFill>
              <a:ln w="12700" cap="flat" cmpd="sng" algn="ctr">
                <a:solidFill>
                  <a:schemeClr val="accent1">
                    <a:lumMod val="75000"/>
                  </a:schemeClr>
                </a:solidFill>
                <a:prstDash val="solid"/>
                <a:round/>
                <a:headEnd type="none" w="med" len="med"/>
                <a:tailEnd type="none" w="med" len="med"/>
              </a:ln>
              <a:effectLst/>
            </p:spPr>
          </p:cxnSp>
          <p:pic>
            <p:nvPicPr>
              <p:cNvPr id="211" name="Picture 210"/>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392222" y="4534292"/>
                <a:ext cx="504387" cy="434782"/>
              </a:xfrm>
              <a:prstGeom prst="rect">
                <a:avLst/>
              </a:prstGeom>
            </p:spPr>
          </p:pic>
        </p:grpSp>
      </p:grpSp>
      <p:grpSp>
        <p:nvGrpSpPr>
          <p:cNvPr id="13" name="Group 12"/>
          <p:cNvGrpSpPr/>
          <p:nvPr/>
        </p:nvGrpSpPr>
        <p:grpSpPr>
          <a:xfrm>
            <a:off x="3260766" y="1771650"/>
            <a:ext cx="5768934" cy="1168316"/>
            <a:chOff x="4347688" y="1219200"/>
            <a:chExt cx="7691912" cy="1557755"/>
          </a:xfrm>
        </p:grpSpPr>
        <p:sp>
          <p:nvSpPr>
            <p:cNvPr id="19" name="TextBox 18"/>
            <p:cNvSpPr txBox="1"/>
            <p:nvPr/>
          </p:nvSpPr>
          <p:spPr bwMode="auto">
            <a:xfrm>
              <a:off x="4347688" y="1219200"/>
              <a:ext cx="7691912" cy="1554480"/>
            </a:xfrm>
            <a:prstGeom prst="rect">
              <a:avLst/>
            </a:prstGeom>
            <a:solidFill>
              <a:schemeClr val="bg1">
                <a:lumMod val="50000"/>
                <a:alpha val="10196"/>
              </a:schemeClr>
            </a:solidFill>
            <a:ln w="19050">
              <a:solidFill>
                <a:schemeClr val="bg1">
                  <a:lumMod val="50000"/>
                </a:schemeClr>
              </a:solidFill>
              <a:prstDash val="solid"/>
              <a:headEnd/>
              <a:tailEn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wrap="none" lIns="68580" tIns="34290" rIns="68580" bIns="34290" numCol="1" rtlCol="0" anchor="t" anchorCtr="0" compatLnSpc="1">
              <a:prstTxWarp prst="textNoShape">
                <a:avLst/>
              </a:prstTxWarp>
              <a:noAutofit/>
            </a:bodyPr>
            <a:lstStyle>
              <a:defPPr>
                <a:defRPr lang="en-US"/>
              </a:defPPr>
              <a:lvl1pPr marL="228600" marR="0" indent="-228600" eaLnBrk="0" hangingPunct="0">
                <a:lnSpc>
                  <a:spcPct val="110000"/>
                </a:lnSpc>
                <a:spcBef>
                  <a:spcPct val="20000"/>
                </a:spcBef>
                <a:buClr>
                  <a:srgbClr val="EC891D"/>
                </a:buClr>
                <a:buSzPct val="88000"/>
                <a:tabLst/>
                <a:defRPr kumimoji="0" sz="2000" b="1" i="0" u="none" strike="noStrike" kern="0" cap="none" spc="0" normalizeH="0" baseline="0">
                  <a:ln>
                    <a:noFill/>
                  </a:ln>
                  <a:solidFill>
                    <a:srgbClr val="008CA8"/>
                  </a:solidFill>
                  <a:effectLst/>
                  <a:uLnTx/>
                  <a:uFillTx/>
                </a:defRPr>
              </a:lvl1pPr>
            </a:lstStyle>
            <a:p>
              <a:endParaRPr lang="en-US" sz="1500" dirty="0"/>
            </a:p>
          </p:txBody>
        </p:sp>
        <p:pic>
          <p:nvPicPr>
            <p:cNvPr id="130" name="Picture 1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10989" y="1399303"/>
              <a:ext cx="1201425" cy="470272"/>
            </a:xfrm>
            <a:prstGeom prst="rect">
              <a:avLst/>
            </a:prstGeom>
          </p:spPr>
        </p:pic>
        <p:sp>
          <p:nvSpPr>
            <p:cNvPr id="174" name="Rectangle 173"/>
            <p:cNvSpPr/>
            <p:nvPr/>
          </p:nvSpPr>
          <p:spPr>
            <a:xfrm>
              <a:off x="7386569" y="2438400"/>
              <a:ext cx="2000976" cy="338555"/>
            </a:xfrm>
            <a:prstGeom prst="rect">
              <a:avLst/>
            </a:prstGeom>
            <a:noFill/>
          </p:spPr>
          <p:txBody>
            <a:bodyPr wrap="none">
              <a:spAutoFit/>
            </a:bodyPr>
            <a:lstStyle/>
            <a:p>
              <a:r>
                <a:rPr lang="en-US" sz="1050" b="1" dirty="0">
                  <a:solidFill>
                    <a:srgbClr val="000000"/>
                  </a:solidFill>
                </a:rPr>
                <a:t>SW Programmability</a:t>
              </a:r>
            </a:p>
          </p:txBody>
        </p:sp>
        <p:grpSp>
          <p:nvGrpSpPr>
            <p:cNvPr id="187" name="Group 186"/>
            <p:cNvGrpSpPr/>
            <p:nvPr/>
          </p:nvGrpSpPr>
          <p:grpSpPr>
            <a:xfrm>
              <a:off x="9601200" y="1378165"/>
              <a:ext cx="615832" cy="569816"/>
              <a:chOff x="4817296" y="1676400"/>
              <a:chExt cx="615832" cy="569816"/>
            </a:xfrm>
          </p:grpSpPr>
          <p:pic>
            <p:nvPicPr>
              <p:cNvPr id="188" name="Picture 187"/>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928741" y="1676400"/>
                <a:ext cx="504387" cy="434782"/>
              </a:xfrm>
              <a:prstGeom prst="rect">
                <a:avLst/>
              </a:prstGeom>
            </p:spPr>
          </p:pic>
          <p:pic>
            <p:nvPicPr>
              <p:cNvPr id="189" name="Picture 188"/>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817296" y="1811434"/>
                <a:ext cx="504387" cy="434782"/>
              </a:xfrm>
              <a:prstGeom prst="rect">
                <a:avLst/>
              </a:prstGeom>
            </p:spPr>
          </p:pic>
        </p:grpSp>
        <p:pic>
          <p:nvPicPr>
            <p:cNvPr id="190" name="Picture 189"/>
            <p:cNvPicPr>
              <a:picLocks noChangeAspect="1"/>
            </p:cNvPicPr>
            <p:nvPr/>
          </p:nvPicPr>
          <p:blipFill>
            <a:blip r:embed="rId8" cstate="screen">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463128" y="1371600"/>
              <a:ext cx="747408" cy="525677"/>
            </a:xfrm>
            <a:prstGeom prst="rect">
              <a:avLst/>
            </a:prstGeom>
          </p:spPr>
        </p:pic>
        <p:pic>
          <p:nvPicPr>
            <p:cNvPr id="16" name="Picture 15"/>
            <p:cNvPicPr>
              <a:picLocks noChangeAspect="1"/>
            </p:cNvPicPr>
            <p:nvPr/>
          </p:nvPicPr>
          <p:blipFill>
            <a:blip r:embed="rId10"/>
            <a:stretch>
              <a:fillRect/>
            </a:stretch>
          </p:blipFill>
          <p:spPr>
            <a:xfrm>
              <a:off x="7596662" y="1358334"/>
              <a:ext cx="1623538" cy="1080066"/>
            </a:xfrm>
            <a:prstGeom prst="rect">
              <a:avLst/>
            </a:prstGeom>
          </p:spPr>
        </p:pic>
      </p:grpSp>
    </p:spTree>
    <p:extLst>
      <p:ext uri="{BB962C8B-B14F-4D97-AF65-F5344CB8AC3E}">
        <p14:creationId xmlns:p14="http://schemas.microsoft.com/office/powerpoint/2010/main" val="1966601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 Same Side Corner Rectangle 47"/>
          <p:cNvSpPr/>
          <p:nvPr/>
        </p:nvSpPr>
        <p:spPr bwMode="auto">
          <a:xfrm>
            <a:off x="1671300" y="3692229"/>
            <a:ext cx="5796300" cy="430461"/>
          </a:xfrm>
          <a:prstGeom prst="round2SameRect">
            <a:avLst>
              <a:gd name="adj1" fmla="val 50000"/>
              <a:gd name="adj2" fmla="val 0"/>
            </a:avLst>
          </a:prstGeom>
          <a:solidFill>
            <a:schemeClr val="tx1">
              <a:lumMod val="50000"/>
              <a:lumOff val="50000"/>
              <a:alpha val="63000"/>
            </a:scheme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57150" h="25400"/>
            <a:bevelB w="228600"/>
          </a:sp3d>
        </p:spPr>
        <p:txBody>
          <a:bodyPr vert="horz" wrap="square" lIns="91440" tIns="45720" rIns="91440" bIns="45720" numCol="1" rtlCol="0" anchor="ctr" anchorCtr="0" compatLnSpc="1">
            <a:prstTxWarp prst="textNoShape">
              <a:avLst/>
            </a:prstTxWarp>
            <a:noAutofit/>
            <a:sp3d>
              <a:bevelT w="6350" h="6350"/>
            </a:sp3d>
          </a:bodyPr>
          <a:lstStyle/>
          <a:p>
            <a:pPr algn="l"/>
            <a:endParaRPr lang="en-US" b="1" dirty="0">
              <a:solidFill>
                <a:srgbClr val="000000"/>
              </a:solidFill>
              <a:latin typeface="+mj-lt"/>
            </a:endParaRPr>
          </a:p>
        </p:txBody>
      </p:sp>
      <p:sp>
        <p:nvSpPr>
          <p:cNvPr id="39" name="Round Same Side Corner Rectangle 38"/>
          <p:cNvSpPr/>
          <p:nvPr/>
        </p:nvSpPr>
        <p:spPr bwMode="auto">
          <a:xfrm>
            <a:off x="157221" y="4102819"/>
            <a:ext cx="2893794" cy="2474193"/>
          </a:xfrm>
          <a:prstGeom prst="round2SameRect">
            <a:avLst>
              <a:gd name="adj1" fmla="val 3220"/>
              <a:gd name="adj2" fmla="val 0"/>
            </a:avLst>
          </a:prstGeom>
          <a:gradFill flip="none" rotWithShape="1">
            <a:gsLst>
              <a:gs pos="91000">
                <a:schemeClr val="bg1">
                  <a:lumMod val="95000"/>
                  <a:alpha val="56000"/>
                </a:schemeClr>
              </a:gs>
              <a:gs pos="99000">
                <a:schemeClr val="bg1">
                  <a:lumMod val="85000"/>
                  <a:alpha val="69000"/>
                </a:schemeClr>
              </a:gs>
              <a:gs pos="20748">
                <a:srgbClr val="FCFCFC">
                  <a:alpha val="38000"/>
                </a:srgbClr>
              </a:gs>
              <a:gs pos="0">
                <a:schemeClr val="bg1">
                  <a:alpha val="0"/>
                </a:schemeClr>
              </a:gs>
            </a:gsLst>
            <a:lin ang="16200000" scaled="1"/>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57150" h="25400"/>
            <a:bevelB w="228600"/>
          </a:sp3d>
        </p:spPr>
        <p:txBody>
          <a:bodyPr vert="horz" wrap="square" lIns="91440" tIns="45720" rIns="91440" bIns="45720" numCol="1" rtlCol="0" anchor="ctr" anchorCtr="0" compatLnSpc="1">
            <a:prstTxWarp prst="textNoShape">
              <a:avLst/>
            </a:prstTxWarp>
            <a:noAutofit/>
            <a:sp3d>
              <a:bevelT w="6350" h="6350"/>
            </a:sp3d>
          </a:bodyPr>
          <a:lstStyle/>
          <a:p>
            <a:pPr algn="l"/>
            <a:endParaRPr lang="en-US" dirty="0">
              <a:solidFill>
                <a:srgbClr val="000000"/>
              </a:solidFill>
              <a:latin typeface="Arial"/>
            </a:endParaRPr>
          </a:p>
          <a:p>
            <a:pPr algn="l"/>
            <a:endParaRPr lang="en-US" dirty="0">
              <a:solidFill>
                <a:srgbClr val="000000"/>
              </a:solidFill>
              <a:latin typeface="Arial"/>
            </a:endParaRPr>
          </a:p>
        </p:txBody>
      </p:sp>
      <p:sp>
        <p:nvSpPr>
          <p:cNvPr id="120" name="Round Same Side Corner Rectangle 119" hidden="1"/>
          <p:cNvSpPr/>
          <p:nvPr/>
        </p:nvSpPr>
        <p:spPr bwMode="auto">
          <a:xfrm>
            <a:off x="130815" y="1147770"/>
            <a:ext cx="2893794" cy="3424230"/>
          </a:xfrm>
          <a:prstGeom prst="round2SameRect">
            <a:avLst>
              <a:gd name="adj1" fmla="val 3220"/>
              <a:gd name="adj2" fmla="val 0"/>
            </a:avLst>
          </a:prstGeom>
          <a:gradFill flip="none" rotWithShape="1">
            <a:gsLst>
              <a:gs pos="91000">
                <a:schemeClr val="bg1">
                  <a:lumMod val="95000"/>
                  <a:alpha val="56000"/>
                </a:schemeClr>
              </a:gs>
              <a:gs pos="99000">
                <a:schemeClr val="bg1">
                  <a:lumMod val="85000"/>
                  <a:alpha val="69000"/>
                </a:schemeClr>
              </a:gs>
              <a:gs pos="20748">
                <a:srgbClr val="FCFCFC">
                  <a:alpha val="38000"/>
                </a:srgbClr>
              </a:gs>
              <a:gs pos="0">
                <a:schemeClr val="bg1">
                  <a:alpha val="0"/>
                </a:schemeClr>
              </a:gs>
            </a:gsLst>
            <a:lin ang="16200000" scaled="1"/>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57150" h="25400"/>
            <a:bevelB w="228600"/>
          </a:sp3d>
        </p:spPr>
        <p:txBody>
          <a:bodyPr vert="horz" wrap="square" lIns="91440" tIns="45720" rIns="91440" bIns="45720" numCol="1" rtlCol="0" anchor="ctr" anchorCtr="0" compatLnSpc="1">
            <a:prstTxWarp prst="textNoShape">
              <a:avLst/>
            </a:prstTxWarp>
            <a:noAutofit/>
          </a:bodyPr>
          <a:lstStyle/>
          <a:p>
            <a:pPr algn="l"/>
            <a:endParaRPr lang="en-US" dirty="0">
              <a:solidFill>
                <a:srgbClr val="000000"/>
              </a:solidFill>
              <a:latin typeface="Arial"/>
            </a:endParaRPr>
          </a:p>
          <a:p>
            <a:pPr algn="l"/>
            <a:endParaRPr lang="en-US" dirty="0">
              <a:solidFill>
                <a:srgbClr val="000000"/>
              </a:solidFill>
              <a:latin typeface="Arial"/>
            </a:endParaRPr>
          </a:p>
        </p:txBody>
      </p:sp>
      <p:sp>
        <p:nvSpPr>
          <p:cNvPr id="26" name="Round Same Side Corner Rectangle 25"/>
          <p:cNvSpPr/>
          <p:nvPr/>
        </p:nvSpPr>
        <p:spPr bwMode="auto">
          <a:xfrm>
            <a:off x="3124200" y="4102819"/>
            <a:ext cx="2893794" cy="2474193"/>
          </a:xfrm>
          <a:prstGeom prst="round2SameRect">
            <a:avLst>
              <a:gd name="adj1" fmla="val 3220"/>
              <a:gd name="adj2" fmla="val 0"/>
            </a:avLst>
          </a:prstGeom>
          <a:gradFill flip="none" rotWithShape="1">
            <a:gsLst>
              <a:gs pos="91000">
                <a:schemeClr val="bg1">
                  <a:lumMod val="95000"/>
                  <a:alpha val="56000"/>
                </a:schemeClr>
              </a:gs>
              <a:gs pos="99000">
                <a:schemeClr val="bg1">
                  <a:lumMod val="85000"/>
                  <a:alpha val="69000"/>
                </a:schemeClr>
              </a:gs>
              <a:gs pos="20748">
                <a:srgbClr val="FCFCFC">
                  <a:alpha val="38000"/>
                </a:srgbClr>
              </a:gs>
              <a:gs pos="0">
                <a:schemeClr val="bg1">
                  <a:alpha val="0"/>
                </a:schemeClr>
              </a:gs>
            </a:gsLst>
            <a:lin ang="16200000" scaled="1"/>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57150" h="25400"/>
            <a:bevelB w="228600"/>
          </a:sp3d>
        </p:spPr>
        <p:txBody>
          <a:bodyPr vert="horz" wrap="square" lIns="91440" tIns="45720" rIns="91440" bIns="45720" numCol="1" rtlCol="0" anchor="ctr" anchorCtr="0" compatLnSpc="1">
            <a:prstTxWarp prst="textNoShape">
              <a:avLst/>
            </a:prstTxWarp>
            <a:noAutofit/>
            <a:sp3d>
              <a:bevelT w="6350" h="6350"/>
            </a:sp3d>
          </a:bodyPr>
          <a:lstStyle/>
          <a:p>
            <a:pPr algn="l"/>
            <a:endParaRPr lang="en-US" dirty="0">
              <a:solidFill>
                <a:srgbClr val="000000"/>
              </a:solidFill>
              <a:latin typeface="Arial"/>
            </a:endParaRPr>
          </a:p>
          <a:p>
            <a:pPr algn="l"/>
            <a:endParaRPr lang="en-US" dirty="0">
              <a:solidFill>
                <a:srgbClr val="000000"/>
              </a:solidFill>
              <a:latin typeface="Arial"/>
            </a:endParaRPr>
          </a:p>
        </p:txBody>
      </p:sp>
      <p:sp>
        <p:nvSpPr>
          <p:cNvPr id="27" name="Round Same Side Corner Rectangle 26"/>
          <p:cNvSpPr/>
          <p:nvPr/>
        </p:nvSpPr>
        <p:spPr bwMode="auto">
          <a:xfrm>
            <a:off x="6155970" y="4102819"/>
            <a:ext cx="2893794" cy="2474193"/>
          </a:xfrm>
          <a:prstGeom prst="round2SameRect">
            <a:avLst>
              <a:gd name="adj1" fmla="val 3220"/>
              <a:gd name="adj2" fmla="val 0"/>
            </a:avLst>
          </a:prstGeom>
          <a:gradFill flip="none" rotWithShape="1">
            <a:gsLst>
              <a:gs pos="91000">
                <a:schemeClr val="bg1">
                  <a:lumMod val="95000"/>
                  <a:alpha val="56000"/>
                </a:schemeClr>
              </a:gs>
              <a:gs pos="99000">
                <a:schemeClr val="bg1">
                  <a:lumMod val="85000"/>
                  <a:alpha val="69000"/>
                </a:schemeClr>
              </a:gs>
              <a:gs pos="20748">
                <a:srgbClr val="FCFCFC">
                  <a:alpha val="38000"/>
                </a:srgbClr>
              </a:gs>
              <a:gs pos="0">
                <a:schemeClr val="bg1">
                  <a:alpha val="0"/>
                </a:schemeClr>
              </a:gs>
            </a:gsLst>
            <a:lin ang="16200000" scaled="1"/>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57150" h="25400"/>
            <a:bevelB w="228600"/>
          </a:sp3d>
        </p:spPr>
        <p:txBody>
          <a:bodyPr vert="horz" wrap="square" lIns="91440" tIns="45720" rIns="91440" bIns="45720" numCol="1" rtlCol="0" anchor="ctr" anchorCtr="0" compatLnSpc="1">
            <a:prstTxWarp prst="textNoShape">
              <a:avLst/>
            </a:prstTxWarp>
            <a:noAutofit/>
            <a:sp3d>
              <a:bevelT w="6350" h="6350"/>
            </a:sp3d>
          </a:bodyPr>
          <a:lstStyle/>
          <a:p>
            <a:pPr algn="l"/>
            <a:endParaRPr lang="en-US" dirty="0">
              <a:solidFill>
                <a:srgbClr val="000000"/>
              </a:solidFill>
              <a:latin typeface="Arial"/>
            </a:endParaRPr>
          </a:p>
          <a:p>
            <a:pPr algn="l"/>
            <a:endParaRPr lang="en-US" dirty="0">
              <a:solidFill>
                <a:srgbClr val="000000"/>
              </a:solidFill>
              <a:latin typeface="Arial"/>
            </a:endParaRPr>
          </a:p>
        </p:txBody>
      </p:sp>
      <p:sp>
        <p:nvSpPr>
          <p:cNvPr id="10" name="Title 9"/>
          <p:cNvSpPr>
            <a:spLocks noGrp="1"/>
          </p:cNvSpPr>
          <p:nvPr>
            <p:ph type="title"/>
          </p:nvPr>
        </p:nvSpPr>
        <p:spPr>
          <a:xfrm>
            <a:off x="457200" y="209551"/>
            <a:ext cx="8686800" cy="892799"/>
          </a:xfrm>
        </p:spPr>
        <p:txBody>
          <a:bodyPr/>
          <a:lstStyle/>
          <a:p>
            <a:r>
              <a:rPr lang="en-US" dirty="0" smtClean="0"/>
              <a:t>Xilinx Product Families: A Broad Portfolio</a:t>
            </a:r>
            <a:endParaRPr lang="en-US" dirty="0"/>
          </a:p>
        </p:txBody>
      </p:sp>
      <p:sp>
        <p:nvSpPr>
          <p:cNvPr id="25" name="Slide Number Placeholder 2"/>
          <p:cNvSpPr>
            <a:spLocks noGrp="1"/>
          </p:cNvSpPr>
          <p:nvPr>
            <p:ph type="sldNum" sz="quarter" idx="10"/>
          </p:nvPr>
        </p:nvSpPr>
        <p:spPr/>
        <p:txBody>
          <a:bodyPr/>
          <a:lstStyle/>
          <a:p>
            <a:pPr algn="l">
              <a:defRPr/>
            </a:pPr>
            <a:r>
              <a:rPr lang="en-US" sz="800" dirty="0" smtClean="0">
                <a:solidFill>
                  <a:srgbClr val="000000"/>
                </a:solidFill>
              </a:rPr>
              <a:t>Page </a:t>
            </a:r>
            <a:fld id="{060BD193-E118-4B16-863C-C8C12C675E3E}" type="slidenum">
              <a:rPr lang="en-US" sz="800" smtClean="0">
                <a:solidFill>
                  <a:srgbClr val="000000"/>
                </a:solidFill>
              </a:rPr>
              <a:pPr algn="l">
                <a:defRPr/>
              </a:pPr>
              <a:t>8</a:t>
            </a:fld>
            <a:endParaRPr lang="en-US" sz="800" dirty="0">
              <a:solidFill>
                <a:srgbClr val="000000"/>
              </a:solidFill>
            </a:endParaRPr>
          </a:p>
        </p:txBody>
      </p:sp>
      <p:sp>
        <p:nvSpPr>
          <p:cNvPr id="73" name="Rectangle 72"/>
          <p:cNvSpPr/>
          <p:nvPr/>
        </p:nvSpPr>
        <p:spPr>
          <a:xfrm>
            <a:off x="6019800" y="6978135"/>
            <a:ext cx="914400" cy="369332"/>
          </a:xfrm>
          <a:prstGeom prst="rect">
            <a:avLst/>
          </a:prstGeom>
          <a:noFill/>
          <a:effectLst/>
        </p:spPr>
        <p:txBody>
          <a:bodyPr wrap="square" rtlCol="0" anchor="ctr">
            <a:spAutoFit/>
          </a:bodyPr>
          <a:lstStyle/>
          <a:p>
            <a:pPr>
              <a:lnSpc>
                <a:spcPct val="90000"/>
              </a:lnSpc>
            </a:pPr>
            <a:endParaRPr lang="en-US" sz="2000" b="1" dirty="0">
              <a:solidFill>
                <a:srgbClr val="FFFFFF"/>
              </a:solidFill>
            </a:endParaRPr>
          </a:p>
        </p:txBody>
      </p:sp>
      <p:grpSp>
        <p:nvGrpSpPr>
          <p:cNvPr id="8" name="Group 7"/>
          <p:cNvGrpSpPr/>
          <p:nvPr/>
        </p:nvGrpSpPr>
        <p:grpSpPr>
          <a:xfrm>
            <a:off x="3257814" y="4145727"/>
            <a:ext cx="2641928" cy="2167531"/>
            <a:chOff x="3257814" y="1185274"/>
            <a:chExt cx="2641928" cy="2167531"/>
          </a:xfrm>
        </p:grpSpPr>
        <p:sp>
          <p:nvSpPr>
            <p:cNvPr id="88" name="TextBox 87"/>
            <p:cNvSpPr txBox="1"/>
            <p:nvPr/>
          </p:nvSpPr>
          <p:spPr>
            <a:xfrm>
              <a:off x="3806909" y="1185274"/>
              <a:ext cx="1464451" cy="369332"/>
            </a:xfrm>
            <a:prstGeom prst="rect">
              <a:avLst/>
            </a:prstGeom>
            <a:noFill/>
          </p:spPr>
          <p:txBody>
            <a:bodyPr wrap="square" rtlCol="0">
              <a:sp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r>
                <a:rPr lang="en-US" b="1" dirty="0" smtClean="0">
                  <a:ln>
                    <a:prstDash val="solid"/>
                  </a:ln>
                  <a:solidFill>
                    <a:srgbClr val="000000"/>
                  </a:solidFill>
                  <a:latin typeface="+mj-lt"/>
                  <a:cs typeface="Adobe Devanagari" pitchFamily="18" charset="0"/>
                </a:rPr>
                <a:t>Mid-Range</a:t>
              </a:r>
              <a:endParaRPr lang="en-US" b="1" dirty="0">
                <a:ln>
                  <a:prstDash val="solid"/>
                </a:ln>
                <a:solidFill>
                  <a:srgbClr val="000000"/>
                </a:solidFill>
                <a:latin typeface="+mj-lt"/>
                <a:cs typeface="Adobe Devanagari" pitchFamily="18" charset="0"/>
              </a:endParaRPr>
            </a:p>
          </p:txBody>
        </p:sp>
        <p:sp>
          <p:nvSpPr>
            <p:cNvPr id="95" name="Rectangle 13"/>
            <p:cNvSpPr>
              <a:spLocks noChangeArrowheads="1"/>
            </p:cNvSpPr>
            <p:nvPr/>
          </p:nvSpPr>
          <p:spPr bwMode="auto">
            <a:xfrm rot="5400000">
              <a:off x="3669964" y="1183624"/>
              <a:ext cx="1791923" cy="2546440"/>
            </a:xfrm>
            <a:prstGeom prst="roundRect">
              <a:avLst>
                <a:gd name="adj" fmla="val 5165"/>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10200000"/>
              </a:lightRig>
            </a:scene3d>
            <a:sp3d>
              <a:bevelT w="171450" h="12700"/>
            </a:sp3d>
          </p:spPr>
          <p:txBody>
            <a:bodyPr vert="vert270" lIns="0" tIns="0" rIns="0" bIns="0" anchor="ctr">
              <a:no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pPr marL="228600" indent="-228600" eaLnBrk="0" hangingPunct="0">
                <a:lnSpc>
                  <a:spcPct val="120000"/>
                </a:lnSpc>
                <a:spcBef>
                  <a:spcPts val="0"/>
                </a:spcBef>
                <a:tabLst>
                  <a:tab pos="7315200" algn="r"/>
                </a:tabLst>
              </a:pPr>
              <a:endParaRPr lang="en-US" sz="1400" b="1" dirty="0">
                <a:ln>
                  <a:prstDash val="solid"/>
                </a:ln>
                <a:solidFill>
                  <a:srgbClr val="FFFFFF"/>
                </a:solidFill>
                <a:latin typeface="+mj-lt"/>
              </a:endParaRPr>
            </a:p>
          </p:txBody>
        </p:sp>
        <p:sp>
          <p:nvSpPr>
            <p:cNvPr id="36" name="Rectangle 13"/>
            <p:cNvSpPr>
              <a:spLocks noChangeArrowheads="1"/>
            </p:cNvSpPr>
            <p:nvPr/>
          </p:nvSpPr>
          <p:spPr bwMode="auto">
            <a:xfrm>
              <a:off x="3257814" y="2685501"/>
              <a:ext cx="2641928" cy="411946"/>
            </a:xfrm>
            <a:prstGeom prst="roundRect">
              <a:avLst>
                <a:gd name="adj" fmla="val 10298"/>
              </a:avLst>
            </a:prstGeom>
            <a:noFill/>
            <a:ln w="9525" algn="ctr">
              <a:noFill/>
              <a:miter lim="800000"/>
              <a:headEnd/>
              <a:tailEnd/>
            </a:ln>
            <a:effectLst/>
            <a:scene3d>
              <a:camera prst="orthographicFront">
                <a:rot lat="0" lon="0" rev="0"/>
              </a:camera>
              <a:lightRig rig="balanced" dir="t">
                <a:rot lat="0" lon="0" rev="10200000"/>
              </a:lightRig>
            </a:scene3d>
            <a:sp3d>
              <a:bevelT w="171450" h="12700"/>
            </a:sp3d>
          </p:spPr>
          <p:txBody>
            <a:bodyPr vert="horz" lIns="0" tIns="0" rIns="0" bIns="0" anchor="ctr">
              <a:no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pPr eaLnBrk="0" hangingPunct="0">
                <a:lnSpc>
                  <a:spcPct val="120000"/>
                </a:lnSpc>
                <a:spcBef>
                  <a:spcPts val="0"/>
                </a:spcBef>
                <a:tabLst>
                  <a:tab pos="7315200" algn="r"/>
                </a:tabLst>
              </a:pPr>
              <a:r>
                <a:rPr lang="en-US" sz="1600" b="1" dirty="0" smtClean="0">
                  <a:ln>
                    <a:prstDash val="solid"/>
                  </a:ln>
                  <a:solidFill>
                    <a:srgbClr val="FFFFFF"/>
                  </a:solidFill>
                  <a:latin typeface="+mj-lt"/>
                </a:rPr>
                <a:t>Price/Performance/Watt</a:t>
              </a: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t="14343" r="55941" b="29781"/>
            <a:stretch/>
          </p:blipFill>
          <p:spPr>
            <a:xfrm>
              <a:off x="3844823" y="1953233"/>
              <a:ext cx="1535357" cy="411828"/>
            </a:xfrm>
            <a:prstGeom prst="rect">
              <a:avLst/>
            </a:prstGeom>
          </p:spPr>
        </p:pic>
      </p:grpSp>
      <p:grpSp>
        <p:nvGrpSpPr>
          <p:cNvPr id="9" name="Group 8"/>
          <p:cNvGrpSpPr/>
          <p:nvPr/>
        </p:nvGrpSpPr>
        <p:grpSpPr>
          <a:xfrm>
            <a:off x="6308707" y="4145729"/>
            <a:ext cx="2641928" cy="2167528"/>
            <a:chOff x="6308707" y="1185276"/>
            <a:chExt cx="2641928" cy="2167528"/>
          </a:xfrm>
        </p:grpSpPr>
        <p:grpSp>
          <p:nvGrpSpPr>
            <p:cNvPr id="7" name="Group 6"/>
            <p:cNvGrpSpPr/>
            <p:nvPr/>
          </p:nvGrpSpPr>
          <p:grpSpPr>
            <a:xfrm>
              <a:off x="6350117" y="1185276"/>
              <a:ext cx="2546440" cy="2167528"/>
              <a:chOff x="6350117" y="1185276"/>
              <a:chExt cx="2546440" cy="2167528"/>
            </a:xfrm>
          </p:grpSpPr>
          <p:sp>
            <p:nvSpPr>
              <p:cNvPr id="28" name="TextBox 27"/>
              <p:cNvSpPr txBox="1"/>
              <p:nvPr/>
            </p:nvSpPr>
            <p:spPr>
              <a:xfrm>
                <a:off x="6830230" y="1185276"/>
                <a:ext cx="1464451" cy="369332"/>
              </a:xfrm>
              <a:prstGeom prst="rect">
                <a:avLst/>
              </a:prstGeom>
              <a:noFill/>
            </p:spPr>
            <p:txBody>
              <a:bodyPr wrap="square" rtlCol="0">
                <a:sp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r>
                  <a:rPr lang="en-US" b="1" dirty="0" smtClean="0">
                    <a:ln>
                      <a:prstDash val="solid"/>
                    </a:ln>
                    <a:solidFill>
                      <a:srgbClr val="000000"/>
                    </a:solidFill>
                    <a:latin typeface="+mj-lt"/>
                    <a:cs typeface="Adobe Devanagari" pitchFamily="18" charset="0"/>
                  </a:rPr>
                  <a:t>High-End</a:t>
                </a:r>
                <a:endParaRPr lang="en-US" b="1" dirty="0">
                  <a:ln>
                    <a:prstDash val="solid"/>
                  </a:ln>
                  <a:solidFill>
                    <a:srgbClr val="000000"/>
                  </a:solidFill>
                  <a:latin typeface="+mj-lt"/>
                  <a:cs typeface="Adobe Devanagari" pitchFamily="18" charset="0"/>
                </a:endParaRPr>
              </a:p>
            </p:txBody>
          </p:sp>
          <p:sp>
            <p:nvSpPr>
              <p:cNvPr id="45" name="Rectangle 13"/>
              <p:cNvSpPr>
                <a:spLocks noChangeArrowheads="1"/>
              </p:cNvSpPr>
              <p:nvPr/>
            </p:nvSpPr>
            <p:spPr bwMode="auto">
              <a:xfrm rot="5400000">
                <a:off x="6727376" y="1183624"/>
                <a:ext cx="1791921" cy="2546440"/>
              </a:xfrm>
              <a:prstGeom prst="roundRect">
                <a:avLst>
                  <a:gd name="adj" fmla="val 5165"/>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9525"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10200000"/>
                </a:lightRig>
              </a:scene3d>
              <a:sp3d>
                <a:bevelT w="171450" h="12700"/>
              </a:sp3d>
            </p:spPr>
            <p:txBody>
              <a:bodyPr vert="vert270" lIns="0" tIns="0" rIns="0" bIns="0" anchor="ctr">
                <a:no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pPr marL="228600" indent="-228600" eaLnBrk="0" hangingPunct="0">
                  <a:spcBef>
                    <a:spcPts val="0"/>
                  </a:spcBef>
                  <a:tabLst>
                    <a:tab pos="7315200" algn="r"/>
                  </a:tabLst>
                </a:pPr>
                <a:endParaRPr lang="en-US" sz="1600" b="1" dirty="0">
                  <a:ln>
                    <a:prstDash val="solid"/>
                  </a:ln>
                  <a:solidFill>
                    <a:srgbClr val="FFFFFF"/>
                  </a:solidFill>
                  <a:latin typeface="+mj-lt"/>
                </a:endParaRPr>
              </a:p>
            </p:txBody>
          </p:sp>
        </p:grpSp>
        <p:sp>
          <p:nvSpPr>
            <p:cNvPr id="46" name="Rectangle 13"/>
            <p:cNvSpPr>
              <a:spLocks noChangeArrowheads="1"/>
            </p:cNvSpPr>
            <p:nvPr/>
          </p:nvSpPr>
          <p:spPr bwMode="auto">
            <a:xfrm>
              <a:off x="6308707" y="2685501"/>
              <a:ext cx="2641928" cy="411946"/>
            </a:xfrm>
            <a:prstGeom prst="roundRect">
              <a:avLst>
                <a:gd name="adj" fmla="val 10298"/>
              </a:avLst>
            </a:prstGeom>
            <a:noFill/>
            <a:ln w="9525" algn="ctr">
              <a:noFill/>
              <a:miter lim="800000"/>
              <a:headEnd/>
              <a:tailEnd/>
            </a:ln>
            <a:effectLst/>
            <a:scene3d>
              <a:camera prst="orthographicFront">
                <a:rot lat="0" lon="0" rev="0"/>
              </a:camera>
              <a:lightRig rig="balanced" dir="t">
                <a:rot lat="0" lon="0" rev="10200000"/>
              </a:lightRig>
            </a:scene3d>
            <a:sp3d>
              <a:bevelT w="171450" h="12700"/>
            </a:sp3d>
          </p:spPr>
          <p:txBody>
            <a:bodyPr vert="horz" lIns="0" tIns="0" rIns="0" bIns="0" anchor="ctr">
              <a:no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pPr eaLnBrk="0" hangingPunct="0">
                <a:spcBef>
                  <a:spcPts val="0"/>
                </a:spcBef>
                <a:tabLst>
                  <a:tab pos="7315200" algn="r"/>
                </a:tabLst>
              </a:pPr>
              <a:r>
                <a:rPr lang="en-US" sz="1600" b="1" dirty="0" smtClean="0">
                  <a:ln>
                    <a:prstDash val="solid"/>
                  </a:ln>
                  <a:solidFill>
                    <a:srgbClr val="FFFFFF"/>
                  </a:solidFill>
                  <a:latin typeface="+mj-lt"/>
                </a:rPr>
                <a:t>Performance &amp; Capacity</a:t>
              </a:r>
            </a:p>
          </p:txBody>
        </p:sp>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l="55445" t="15225" r="496" b="29781"/>
            <a:stretch/>
          </p:blipFill>
          <p:spPr>
            <a:xfrm>
              <a:off x="6874898" y="1959167"/>
              <a:ext cx="1515073" cy="399965"/>
            </a:xfrm>
            <a:prstGeom prst="rect">
              <a:avLst/>
            </a:prstGeom>
          </p:spPr>
        </p:pic>
      </p:grpSp>
      <p:sp>
        <p:nvSpPr>
          <p:cNvPr id="49" name="TextBox 48"/>
          <p:cNvSpPr txBox="1"/>
          <p:nvPr/>
        </p:nvSpPr>
        <p:spPr>
          <a:xfrm>
            <a:off x="2409209" y="3724824"/>
            <a:ext cx="4301893" cy="369332"/>
          </a:xfrm>
          <a:prstGeom prst="rect">
            <a:avLst/>
          </a:prstGeom>
          <a:noFill/>
        </p:spPr>
        <p:txBody>
          <a:bodyPr wrap="square" rtlCol="0">
            <a:sp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r>
              <a:rPr lang="en-US" b="1" dirty="0" smtClean="0">
                <a:ln>
                  <a:prstDash val="solid"/>
                </a:ln>
                <a:solidFill>
                  <a:schemeClr val="bg1"/>
                </a:solidFill>
                <a:latin typeface="+mj-lt"/>
                <a:cs typeface="Adobe Devanagari" pitchFamily="18" charset="0"/>
              </a:rPr>
              <a:t>FPGA &amp; 3D IC Portfolio</a:t>
            </a:r>
            <a:endParaRPr lang="en-US" b="1" dirty="0">
              <a:ln>
                <a:prstDash val="solid"/>
              </a:ln>
              <a:solidFill>
                <a:schemeClr val="bg1"/>
              </a:solidFill>
              <a:latin typeface="+mj-lt"/>
              <a:cs typeface="Adobe Devanagari" pitchFamily="18" charset="0"/>
            </a:endParaRPr>
          </a:p>
        </p:txBody>
      </p:sp>
      <p:sp>
        <p:nvSpPr>
          <p:cNvPr id="41" name="Rectangle 13"/>
          <p:cNvSpPr>
            <a:spLocks noChangeArrowheads="1"/>
          </p:cNvSpPr>
          <p:nvPr/>
        </p:nvSpPr>
        <p:spPr bwMode="auto">
          <a:xfrm rot="5400000">
            <a:off x="744951" y="4144078"/>
            <a:ext cx="1791921" cy="2546440"/>
          </a:xfrm>
          <a:prstGeom prst="roundRect">
            <a:avLst>
              <a:gd name="adj" fmla="val 5165"/>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w="76200" cap="flat" cmpd="sng" algn="ctr">
            <a:noFill/>
            <a:prstDash val="solid"/>
            <a:round/>
            <a:headEnd type="none" w="med" len="med"/>
            <a:tailEnd type="none" w="med" len="med"/>
          </a:ln>
          <a:effectLst/>
          <a:scene3d>
            <a:camera prst="orthographicFront"/>
            <a:lightRig rig="threePt" dir="t"/>
          </a:scene3d>
          <a:sp3d>
            <a:bevelT w="25400" h="25400"/>
          </a:sp3d>
        </p:spPr>
        <p:txBody>
          <a:bodyPr vert="vert270" wrap="square" lIns="91440" tIns="45720" rIns="91440" bIns="45720" numCol="1" rtlCol="0" anchor="ctr" anchorCtr="0" compatLnSpc="1">
            <a:prstTxWarp prst="textNoShape">
              <a:avLst/>
            </a:prstTxWarp>
            <a:noAutofit/>
            <a:scene3d>
              <a:camera prst="orthographicFront"/>
              <a:lightRig rig="soft" dir="t">
                <a:rot lat="0" lon="0" rev="15600000"/>
              </a:lightRig>
            </a:scene3d>
            <a:sp3d extrusionH="57150" prstMaterial="softEdge">
              <a:bevelT w="6350" h="6350"/>
            </a:sp3d>
          </a:bodyPr>
          <a:lstStyle/>
          <a:p>
            <a:pPr eaLnBrk="0" hangingPunct="0">
              <a:lnSpc>
                <a:spcPct val="120000"/>
              </a:lnSpc>
              <a:spcBef>
                <a:spcPts val="0"/>
              </a:spcBef>
              <a:tabLst>
                <a:tab pos="7315200" algn="r"/>
              </a:tabLst>
            </a:pPr>
            <a:endParaRPr lang="en-US" sz="1600" b="1" dirty="0">
              <a:ln>
                <a:prstDash val="solid"/>
              </a:ln>
              <a:solidFill>
                <a:srgbClr val="FFFFFF"/>
              </a:solidFill>
              <a:latin typeface="+mj-lt"/>
            </a:endParaRPr>
          </a:p>
        </p:txBody>
      </p:sp>
      <p:sp>
        <p:nvSpPr>
          <p:cNvPr id="42" name="Rectangle 13"/>
          <p:cNvSpPr>
            <a:spLocks noChangeArrowheads="1"/>
          </p:cNvSpPr>
          <p:nvPr/>
        </p:nvSpPr>
        <p:spPr bwMode="auto">
          <a:xfrm>
            <a:off x="332800" y="5645954"/>
            <a:ext cx="2641928" cy="411946"/>
          </a:xfrm>
          <a:prstGeom prst="roundRect">
            <a:avLst>
              <a:gd name="adj" fmla="val 10298"/>
            </a:avLst>
          </a:prstGeom>
          <a:noFill/>
          <a:ln w="9525" algn="ctr">
            <a:noFill/>
            <a:miter lim="800000"/>
            <a:headEnd/>
            <a:tailEnd/>
          </a:ln>
          <a:effectLst/>
          <a:scene3d>
            <a:camera prst="orthographicFront">
              <a:rot lat="0" lon="0" rev="0"/>
            </a:camera>
            <a:lightRig rig="balanced" dir="t">
              <a:rot lat="0" lon="0" rev="10200000"/>
            </a:lightRig>
          </a:scene3d>
          <a:sp3d>
            <a:bevelT w="171450" h="12700"/>
          </a:sp3d>
        </p:spPr>
        <p:txBody>
          <a:bodyPr vert="horz" lIns="0" tIns="0" rIns="0" bIns="0" anchor="ctr">
            <a:no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pPr marL="228600" indent="-228600" eaLnBrk="0" hangingPunct="0">
              <a:lnSpc>
                <a:spcPct val="120000"/>
              </a:lnSpc>
              <a:spcBef>
                <a:spcPts val="0"/>
              </a:spcBef>
              <a:tabLst>
                <a:tab pos="7315200" algn="r"/>
              </a:tabLst>
            </a:pPr>
            <a:r>
              <a:rPr lang="en-US" sz="1600" b="1" dirty="0" smtClean="0">
                <a:ln>
                  <a:prstDash val="solid"/>
                </a:ln>
                <a:solidFill>
                  <a:srgbClr val="FFFFFF"/>
                </a:solidFill>
                <a:latin typeface="+mj-lt"/>
              </a:rPr>
              <a:t>Lowest Power &amp; Cost </a:t>
            </a:r>
          </a:p>
        </p:txBody>
      </p:sp>
      <p:sp>
        <p:nvSpPr>
          <p:cNvPr id="29" name="TextBox 28"/>
          <p:cNvSpPr txBox="1"/>
          <p:nvPr/>
        </p:nvSpPr>
        <p:spPr>
          <a:xfrm>
            <a:off x="732504" y="4145730"/>
            <a:ext cx="1883635" cy="369332"/>
          </a:xfrm>
          <a:prstGeom prst="rect">
            <a:avLst/>
          </a:prstGeom>
          <a:noFill/>
        </p:spPr>
        <p:txBody>
          <a:bodyPr wrap="square" rtlCol="0">
            <a:sp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r>
              <a:rPr lang="en-US" b="1" dirty="0" smtClean="0">
                <a:ln>
                  <a:prstDash val="solid"/>
                </a:ln>
                <a:solidFill>
                  <a:srgbClr val="000000"/>
                </a:solidFill>
                <a:latin typeface="+mj-lt"/>
                <a:cs typeface="Adobe Devanagari" pitchFamily="18" charset="0"/>
              </a:rPr>
              <a:t>Cost-Optimized</a:t>
            </a:r>
            <a:endParaRPr lang="en-US" b="1" dirty="0">
              <a:ln>
                <a:prstDash val="solid"/>
              </a:ln>
              <a:solidFill>
                <a:srgbClr val="000000"/>
              </a:solidFill>
              <a:latin typeface="+mj-lt"/>
              <a:cs typeface="Adobe Devanagari" pitchFamily="18" charset="0"/>
            </a:endParaRP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788" y="4520864"/>
            <a:ext cx="1641393" cy="447280"/>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122" y="5278209"/>
            <a:ext cx="1252726" cy="447849"/>
          </a:xfrm>
          <a:prstGeom prst="rect">
            <a:avLst/>
          </a:prstGeom>
        </p:spPr>
      </p:pic>
      <p:grpSp>
        <p:nvGrpSpPr>
          <p:cNvPr id="6" name="Group 5"/>
          <p:cNvGrpSpPr/>
          <p:nvPr/>
        </p:nvGrpSpPr>
        <p:grpSpPr>
          <a:xfrm>
            <a:off x="243840" y="934169"/>
            <a:ext cx="8784220" cy="2562546"/>
            <a:chOff x="228600" y="-2398858"/>
            <a:chExt cx="8784220" cy="2562546"/>
          </a:xfrm>
        </p:grpSpPr>
        <p:sp>
          <p:nvSpPr>
            <p:cNvPr id="57" name="Round Same Side Corner Rectangle 56"/>
            <p:cNvSpPr/>
            <p:nvPr/>
          </p:nvSpPr>
          <p:spPr bwMode="auto">
            <a:xfrm>
              <a:off x="2444967" y="-2398858"/>
              <a:ext cx="4170408" cy="756744"/>
            </a:xfrm>
            <a:prstGeom prst="round2SameRect">
              <a:avLst>
                <a:gd name="adj1" fmla="val 50000"/>
                <a:gd name="adj2" fmla="val 0"/>
              </a:avLst>
            </a:prstGeom>
            <a:solidFill>
              <a:schemeClr val="tx1">
                <a:lumMod val="50000"/>
                <a:lumOff val="50000"/>
                <a:alpha val="63000"/>
              </a:schemeClr>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57150" h="25400"/>
              <a:bevelB w="228600"/>
            </a:sp3d>
          </p:spPr>
          <p:txBody>
            <a:bodyPr vert="horz" wrap="square" lIns="91440" tIns="45720" rIns="91440" bIns="45720" numCol="1" rtlCol="0" anchor="ctr" anchorCtr="0" compatLnSpc="1">
              <a:prstTxWarp prst="textNoShape">
                <a:avLst/>
              </a:prstTxWarp>
              <a:noAutofit/>
              <a:sp3d>
                <a:bevelT w="6350" h="6350"/>
              </a:sp3d>
            </a:bodyPr>
            <a:lstStyle/>
            <a:p>
              <a:pPr algn="l"/>
              <a:endParaRPr lang="en-US" b="1" dirty="0">
                <a:solidFill>
                  <a:srgbClr val="000000"/>
                </a:solidFill>
                <a:latin typeface="+mj-lt"/>
              </a:endParaRPr>
            </a:p>
          </p:txBody>
        </p:sp>
        <p:sp>
          <p:nvSpPr>
            <p:cNvPr id="58" name="TextBox 57"/>
            <p:cNvSpPr txBox="1"/>
            <p:nvPr/>
          </p:nvSpPr>
          <p:spPr>
            <a:xfrm>
              <a:off x="3513176" y="-2384991"/>
              <a:ext cx="1949185" cy="369332"/>
            </a:xfrm>
            <a:prstGeom prst="rect">
              <a:avLst/>
            </a:prstGeom>
            <a:noFill/>
          </p:spPr>
          <p:txBody>
            <a:bodyPr wrap="square" rtlCol="0">
              <a:sp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r>
                <a:rPr lang="en-US" b="1" dirty="0" err="1" smtClean="0">
                  <a:ln>
                    <a:prstDash val="solid"/>
                  </a:ln>
                  <a:solidFill>
                    <a:schemeClr val="bg1"/>
                  </a:solidFill>
                  <a:latin typeface="+mj-lt"/>
                  <a:cs typeface="Adobe Devanagari" pitchFamily="18" charset="0"/>
                </a:rPr>
                <a:t>SoC</a:t>
              </a:r>
              <a:r>
                <a:rPr lang="en-US" b="1" dirty="0" smtClean="0">
                  <a:ln>
                    <a:prstDash val="solid"/>
                  </a:ln>
                  <a:solidFill>
                    <a:schemeClr val="bg1"/>
                  </a:solidFill>
                  <a:latin typeface="+mj-lt"/>
                  <a:cs typeface="Adobe Devanagari" pitchFamily="18" charset="0"/>
                </a:rPr>
                <a:t> Portfolio</a:t>
              </a:r>
              <a:endParaRPr lang="en-US" b="1" dirty="0">
                <a:ln>
                  <a:prstDash val="solid"/>
                </a:ln>
                <a:solidFill>
                  <a:schemeClr val="bg1"/>
                </a:solidFill>
                <a:latin typeface="+mj-lt"/>
                <a:cs typeface="Adobe Devanagari" pitchFamily="18" charset="0"/>
              </a:endParaRPr>
            </a:p>
          </p:txBody>
        </p:sp>
        <p:sp>
          <p:nvSpPr>
            <p:cNvPr id="40" name="Round Same Side Corner Rectangle 39"/>
            <p:cNvSpPr/>
            <p:nvPr/>
          </p:nvSpPr>
          <p:spPr bwMode="auto">
            <a:xfrm>
              <a:off x="550993" y="-2014978"/>
              <a:ext cx="3631191" cy="406837"/>
            </a:xfrm>
            <a:prstGeom prst="round2SameRect">
              <a:avLst>
                <a:gd name="adj1" fmla="val 20032"/>
                <a:gd name="adj2" fmla="val 0"/>
              </a:avLst>
            </a:prstGeom>
            <a:gradFill flip="none" rotWithShape="1">
              <a:gsLst>
                <a:gs pos="91000">
                  <a:schemeClr val="bg1">
                    <a:lumMod val="95000"/>
                  </a:schemeClr>
                </a:gs>
                <a:gs pos="99000">
                  <a:schemeClr val="bg1">
                    <a:lumMod val="85000"/>
                  </a:schemeClr>
                </a:gs>
                <a:gs pos="20748">
                  <a:srgbClr val="FCFCFC">
                    <a:alpha val="39000"/>
                  </a:srgbClr>
                </a:gs>
                <a:gs pos="0">
                  <a:schemeClr val="bg1"/>
                </a:gs>
              </a:gsLst>
              <a:lin ang="16200000" scaled="1"/>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57150" h="25400"/>
              <a:bevelB w="228600"/>
            </a:sp3d>
          </p:spPr>
          <p:txBody>
            <a:bodyPr vert="horz" wrap="square" lIns="91440" tIns="45720" rIns="91440" bIns="45720" numCol="1" rtlCol="0" anchor="ctr" anchorCtr="0" compatLnSpc="1">
              <a:prstTxWarp prst="textNoShape">
                <a:avLst/>
              </a:prstTxWarp>
              <a:noAutofit/>
              <a:sp3d>
                <a:bevelT w="6350" h="6350"/>
              </a:sp3d>
            </a:bodyPr>
            <a:lstStyle/>
            <a:p>
              <a:pPr algn="l"/>
              <a:endParaRPr lang="en-US" dirty="0">
                <a:solidFill>
                  <a:srgbClr val="000000"/>
                </a:solidFill>
                <a:latin typeface="+mj-lt"/>
              </a:endParaRPr>
            </a:p>
            <a:p>
              <a:pPr algn="l"/>
              <a:endParaRPr lang="en-US" dirty="0">
                <a:solidFill>
                  <a:srgbClr val="000000"/>
                </a:solidFill>
                <a:latin typeface="+mj-lt"/>
              </a:endParaRPr>
            </a:p>
          </p:txBody>
        </p:sp>
        <p:sp>
          <p:nvSpPr>
            <p:cNvPr id="44" name="Round Same Side Corner Rectangle 43"/>
            <p:cNvSpPr/>
            <p:nvPr/>
          </p:nvSpPr>
          <p:spPr bwMode="auto">
            <a:xfrm>
              <a:off x="4633825" y="-2014978"/>
              <a:ext cx="3631191" cy="406837"/>
            </a:xfrm>
            <a:prstGeom prst="round2SameRect">
              <a:avLst>
                <a:gd name="adj1" fmla="val 17535"/>
                <a:gd name="adj2" fmla="val 0"/>
              </a:avLst>
            </a:prstGeom>
            <a:gradFill flip="none" rotWithShape="1">
              <a:gsLst>
                <a:gs pos="91000">
                  <a:schemeClr val="bg1">
                    <a:lumMod val="95000"/>
                  </a:schemeClr>
                </a:gs>
                <a:gs pos="99000">
                  <a:schemeClr val="bg1">
                    <a:lumMod val="85000"/>
                  </a:schemeClr>
                </a:gs>
                <a:gs pos="20748">
                  <a:srgbClr val="FCFCFC">
                    <a:alpha val="39000"/>
                  </a:srgbClr>
                </a:gs>
                <a:gs pos="0">
                  <a:schemeClr val="bg1"/>
                </a:gs>
              </a:gsLst>
              <a:lin ang="16200000" scaled="1"/>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57150" h="25400"/>
              <a:bevelB w="228600"/>
            </a:sp3d>
          </p:spPr>
          <p:txBody>
            <a:bodyPr vert="horz" wrap="square" lIns="91440" tIns="45720" rIns="91440" bIns="45720" numCol="1" rtlCol="0" anchor="ctr" anchorCtr="0" compatLnSpc="1">
              <a:prstTxWarp prst="textNoShape">
                <a:avLst/>
              </a:prstTxWarp>
              <a:noAutofit/>
              <a:sp3d>
                <a:bevelT w="6350" h="6350"/>
              </a:sp3d>
            </a:bodyPr>
            <a:lstStyle/>
            <a:p>
              <a:pPr algn="l"/>
              <a:endParaRPr lang="en-US" dirty="0">
                <a:solidFill>
                  <a:srgbClr val="000000"/>
                </a:solidFill>
                <a:latin typeface="+mj-lt"/>
              </a:endParaRPr>
            </a:p>
            <a:p>
              <a:pPr algn="l"/>
              <a:endParaRPr lang="en-US" dirty="0">
                <a:solidFill>
                  <a:srgbClr val="000000"/>
                </a:solidFill>
                <a:latin typeface="+mj-lt"/>
              </a:endParaRPr>
            </a:p>
          </p:txBody>
        </p:sp>
        <p:sp>
          <p:nvSpPr>
            <p:cNvPr id="22" name="Rectangle 13"/>
            <p:cNvSpPr>
              <a:spLocks noChangeArrowheads="1"/>
            </p:cNvSpPr>
            <p:nvPr/>
          </p:nvSpPr>
          <p:spPr bwMode="auto">
            <a:xfrm rot="5400000">
              <a:off x="3724162" y="-5124970"/>
              <a:ext cx="1793096" cy="8784220"/>
            </a:xfrm>
            <a:prstGeom prst="roundRect">
              <a:avLst>
                <a:gd name="adj" fmla="val 7626"/>
              </a:avLst>
            </a:prstGeom>
            <a:solidFill>
              <a:srgbClr val="05235E"/>
            </a:solidFill>
            <a:ln w="76200" cap="flat" cmpd="sng" algn="ctr">
              <a:noFill/>
              <a:prstDash val="solid"/>
              <a:round/>
              <a:headEnd type="none" w="med" len="med"/>
              <a:tailEnd type="none" w="med" len="med"/>
            </a:ln>
            <a:effectLst/>
            <a:scene3d>
              <a:camera prst="orthographicFront"/>
              <a:lightRig rig="threePt" dir="t"/>
            </a:scene3d>
            <a:sp3d>
              <a:bevelT w="25400" h="25400"/>
            </a:sp3d>
          </p:spPr>
          <p:txBody>
            <a:bodyPr vert="vert270" wrap="square" lIns="91440" tIns="45720" rIns="91440" bIns="45720" numCol="1" rtlCol="0" anchor="ctr" anchorCtr="0" compatLnSpc="1">
              <a:prstTxWarp prst="textNoShape">
                <a:avLst/>
              </a:prstTxWarp>
              <a:noAutofit/>
              <a:scene3d>
                <a:camera prst="orthographicFront"/>
                <a:lightRig rig="soft" dir="t">
                  <a:rot lat="0" lon="0" rev="15600000"/>
                </a:lightRig>
              </a:scene3d>
              <a:sp3d extrusionH="57150" prstMaterial="softEdge">
                <a:bevelT w="12700" h="6350"/>
              </a:sp3d>
            </a:bodyPr>
            <a:lstStyle/>
            <a:p>
              <a:pPr eaLnBrk="0" hangingPunct="0">
                <a:lnSpc>
                  <a:spcPct val="120000"/>
                </a:lnSpc>
                <a:spcBef>
                  <a:spcPts val="0"/>
                </a:spcBef>
                <a:tabLst>
                  <a:tab pos="7315200" algn="r"/>
                </a:tabLst>
              </a:pPr>
              <a:endParaRPr lang="en-US" sz="1400" b="1" dirty="0">
                <a:ln>
                  <a:prstDash val="solid"/>
                </a:ln>
                <a:solidFill>
                  <a:srgbClr val="FFFFFF"/>
                </a:solidFill>
                <a:latin typeface="Arial"/>
              </a:endParaRPr>
            </a:p>
          </p:txBody>
        </p:sp>
        <p:cxnSp>
          <p:nvCxnSpPr>
            <p:cNvPr id="4" name="Straight Connector 3"/>
            <p:cNvCxnSpPr/>
            <p:nvPr/>
          </p:nvCxnSpPr>
          <p:spPr bwMode="auto">
            <a:xfrm>
              <a:off x="4446066" y="-845167"/>
              <a:ext cx="0" cy="555484"/>
            </a:xfrm>
            <a:prstGeom prst="line">
              <a:avLst/>
            </a:prstGeom>
            <a:solidFill>
              <a:schemeClr val="tx2"/>
            </a:solidFill>
            <a:ln w="9525" cap="flat" cmpd="sng" algn="ctr">
              <a:solidFill>
                <a:schemeClr val="bg1"/>
              </a:solidFill>
              <a:prstDash val="solid"/>
              <a:round/>
              <a:headEnd type="none" w="med" len="med"/>
              <a:tailEnd type="none" w="med" len="med"/>
            </a:ln>
            <a:effectLst/>
          </p:spPr>
        </p:cxnSp>
        <p:sp>
          <p:nvSpPr>
            <p:cNvPr id="50" name="Rectangle 13"/>
            <p:cNvSpPr>
              <a:spLocks noChangeArrowheads="1"/>
            </p:cNvSpPr>
            <p:nvPr/>
          </p:nvSpPr>
          <p:spPr bwMode="auto">
            <a:xfrm>
              <a:off x="4404360" y="-564187"/>
              <a:ext cx="4479894" cy="411946"/>
            </a:xfrm>
            <a:prstGeom prst="roundRect">
              <a:avLst>
                <a:gd name="adj" fmla="val 10298"/>
              </a:avLst>
            </a:prstGeom>
            <a:noFill/>
            <a:ln w="9525" algn="ctr">
              <a:noFill/>
              <a:miter lim="800000"/>
              <a:headEnd/>
              <a:tailEnd/>
            </a:ln>
            <a:effectLst/>
            <a:scene3d>
              <a:camera prst="orthographicFront">
                <a:rot lat="0" lon="0" rev="0"/>
              </a:camera>
              <a:lightRig rig="balanced" dir="t">
                <a:rot lat="0" lon="0" rev="10200000"/>
              </a:lightRig>
            </a:scene3d>
            <a:sp3d>
              <a:bevelT w="171450" h="12700"/>
            </a:sp3d>
          </p:spPr>
          <p:txBody>
            <a:bodyPr vert="horz" lIns="0" tIns="0" rIns="0" bIns="0" anchor="ctr">
              <a:no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pPr eaLnBrk="0" hangingPunct="0">
                <a:spcBef>
                  <a:spcPts val="0"/>
                </a:spcBef>
                <a:spcAft>
                  <a:spcPts val="600"/>
                </a:spcAft>
                <a:tabLst>
                  <a:tab pos="7315200" algn="r"/>
                </a:tabLst>
              </a:pPr>
              <a:r>
                <a:rPr lang="en-US" b="1" dirty="0">
                  <a:ln>
                    <a:prstDash val="solid"/>
                  </a:ln>
                  <a:solidFill>
                    <a:srgbClr val="FFFFFF"/>
                  </a:solidFill>
                  <a:latin typeface="Arial"/>
                </a:rPr>
                <a:t>All Programmable </a:t>
              </a:r>
              <a:r>
                <a:rPr lang="en-US" b="1" dirty="0" smtClean="0">
                  <a:ln>
                    <a:prstDash val="solid"/>
                  </a:ln>
                  <a:solidFill>
                    <a:srgbClr val="FFFFFF"/>
                  </a:solidFill>
                  <a:latin typeface="Arial"/>
                </a:rPr>
                <a:t/>
              </a:r>
              <a:br>
                <a:rPr lang="en-US" b="1" dirty="0" smtClean="0">
                  <a:ln>
                    <a:prstDash val="solid"/>
                  </a:ln>
                  <a:solidFill>
                    <a:srgbClr val="FFFFFF"/>
                  </a:solidFill>
                  <a:latin typeface="Arial"/>
                </a:rPr>
              </a:br>
              <a:r>
                <a:rPr lang="en-US" b="1" dirty="0" smtClean="0">
                  <a:ln>
                    <a:prstDash val="solid"/>
                  </a:ln>
                  <a:solidFill>
                    <a:srgbClr val="FFFFFF"/>
                  </a:solidFill>
                  <a:latin typeface="Arial"/>
                </a:rPr>
                <a:t>Heterogeneous </a:t>
              </a:r>
              <a:r>
                <a:rPr lang="en-US" b="1" dirty="0" err="1" smtClean="0">
                  <a:ln>
                    <a:prstDash val="solid"/>
                  </a:ln>
                  <a:solidFill>
                    <a:srgbClr val="FFFFFF"/>
                  </a:solidFill>
                  <a:latin typeface="Arial"/>
                </a:rPr>
                <a:t>MPSoC</a:t>
              </a:r>
              <a:endParaRPr lang="en-US" b="1" dirty="0" smtClean="0">
                <a:ln>
                  <a:prstDash val="solid"/>
                </a:ln>
                <a:solidFill>
                  <a:srgbClr val="FFFFFF"/>
                </a:solidFill>
                <a:latin typeface="Arial"/>
              </a:endParaRPr>
            </a:p>
            <a:p>
              <a:pPr eaLnBrk="0" hangingPunct="0">
                <a:spcBef>
                  <a:spcPts val="0"/>
                </a:spcBef>
                <a:spcAft>
                  <a:spcPts val="600"/>
                </a:spcAft>
                <a:tabLst>
                  <a:tab pos="7315200" algn="r"/>
                </a:tabLst>
              </a:pPr>
              <a:r>
                <a:rPr lang="en-US" sz="1400" dirty="0" smtClean="0">
                  <a:ln>
                    <a:prstDash val="solid"/>
                  </a:ln>
                  <a:solidFill>
                    <a:srgbClr val="FFFFFF"/>
                  </a:solidFill>
                  <a:latin typeface="Arial"/>
                </a:rPr>
                <a:t>Right Engines for the Right Tasks</a:t>
              </a:r>
              <a:endParaRPr lang="en-US" sz="1400" dirty="0">
                <a:ln>
                  <a:prstDash val="solid"/>
                </a:ln>
                <a:solidFill>
                  <a:srgbClr val="FFFFFF"/>
                </a:solidFill>
                <a:latin typeface="Arial"/>
              </a:endParaRPr>
            </a:p>
          </p:txBody>
        </p:sp>
        <p:sp>
          <p:nvSpPr>
            <p:cNvPr id="54" name="Rectangle 13"/>
            <p:cNvSpPr>
              <a:spLocks noChangeArrowheads="1"/>
            </p:cNvSpPr>
            <p:nvPr/>
          </p:nvSpPr>
          <p:spPr bwMode="auto">
            <a:xfrm>
              <a:off x="708660" y="-660845"/>
              <a:ext cx="3365811" cy="411946"/>
            </a:xfrm>
            <a:prstGeom prst="roundRect">
              <a:avLst>
                <a:gd name="adj" fmla="val 10298"/>
              </a:avLst>
            </a:prstGeom>
            <a:noFill/>
            <a:ln w="9525" algn="ctr">
              <a:noFill/>
              <a:miter lim="800000"/>
              <a:headEnd/>
              <a:tailEnd/>
            </a:ln>
            <a:effectLst/>
            <a:scene3d>
              <a:camera prst="orthographicFront">
                <a:rot lat="0" lon="0" rev="0"/>
              </a:camera>
              <a:lightRig rig="balanced" dir="t">
                <a:rot lat="0" lon="0" rev="10200000"/>
              </a:lightRig>
            </a:scene3d>
            <a:sp3d>
              <a:bevelT w="171450" h="12700"/>
            </a:sp3d>
          </p:spPr>
          <p:txBody>
            <a:bodyPr vert="horz" lIns="0" tIns="0" rIns="0" bIns="0" anchor="ctr">
              <a:no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pPr eaLnBrk="0" hangingPunct="0">
                <a:lnSpc>
                  <a:spcPct val="120000"/>
                </a:lnSpc>
                <a:spcBef>
                  <a:spcPts val="0"/>
                </a:spcBef>
                <a:tabLst>
                  <a:tab pos="7315200" algn="r"/>
                </a:tabLst>
              </a:pPr>
              <a:r>
                <a:rPr lang="en-US" b="1" dirty="0">
                  <a:ln>
                    <a:prstDash val="solid"/>
                  </a:ln>
                  <a:solidFill>
                    <a:srgbClr val="FFFFFF"/>
                  </a:solidFill>
                  <a:latin typeface="Arial"/>
                </a:rPr>
                <a:t>All Programmable </a:t>
              </a:r>
              <a:r>
                <a:rPr lang="en-US" b="1" dirty="0" err="1" smtClean="0">
                  <a:ln>
                    <a:prstDash val="solid"/>
                  </a:ln>
                  <a:solidFill>
                    <a:srgbClr val="FFFFFF"/>
                  </a:solidFill>
                  <a:latin typeface="Arial"/>
                </a:rPr>
                <a:t>SoC</a:t>
              </a:r>
              <a:r>
                <a:rPr lang="en-US" sz="1600" b="1" dirty="0" smtClean="0">
                  <a:ln>
                    <a:prstDash val="solid"/>
                  </a:ln>
                  <a:solidFill>
                    <a:srgbClr val="FFFFFF"/>
                  </a:solidFill>
                  <a:latin typeface="Arial"/>
                </a:rPr>
                <a:t/>
              </a:r>
              <a:br>
                <a:rPr lang="en-US" sz="1600" b="1" dirty="0" smtClean="0">
                  <a:ln>
                    <a:prstDash val="solid"/>
                  </a:ln>
                  <a:solidFill>
                    <a:srgbClr val="FFFFFF"/>
                  </a:solidFill>
                  <a:latin typeface="Arial"/>
                </a:rPr>
              </a:br>
              <a:r>
                <a:rPr lang="en-US" sz="1400" dirty="0" smtClean="0">
                  <a:ln>
                    <a:prstDash val="solid"/>
                  </a:ln>
                  <a:solidFill>
                    <a:srgbClr val="FFFFFF"/>
                  </a:solidFill>
                  <a:latin typeface="Arial"/>
                </a:rPr>
                <a:t>System Optimized for Power &amp; Cost </a:t>
              </a:r>
              <a:endParaRPr lang="en-US" sz="1400" dirty="0">
                <a:ln>
                  <a:prstDash val="solid"/>
                </a:ln>
                <a:solidFill>
                  <a:srgbClr val="FFFFFF"/>
                </a:solidFill>
                <a:latin typeface="Arial"/>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4887" y="-1553742"/>
              <a:ext cx="1637889" cy="592271"/>
            </a:xfrm>
            <a:prstGeom prst="rect">
              <a:avLst/>
            </a:prstGeom>
          </p:spPr>
        </p:pic>
        <p:sp>
          <p:nvSpPr>
            <p:cNvPr id="38" name="TextBox 37"/>
            <p:cNvSpPr txBox="1"/>
            <p:nvPr/>
          </p:nvSpPr>
          <p:spPr>
            <a:xfrm>
              <a:off x="5187905" y="-1995603"/>
              <a:ext cx="2726807" cy="338554"/>
            </a:xfrm>
            <a:prstGeom prst="rect">
              <a:avLst/>
            </a:prstGeom>
            <a:noFill/>
          </p:spPr>
          <p:txBody>
            <a:bodyPr wrap="square" rtlCol="0">
              <a:sp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r>
                <a:rPr lang="en-US" sz="1600" b="1" dirty="0">
                  <a:ln>
                    <a:prstDash val="solid"/>
                  </a:ln>
                  <a:solidFill>
                    <a:srgbClr val="000000"/>
                  </a:solidFill>
                  <a:cs typeface="Adobe Devanagari" pitchFamily="18" charset="0"/>
                </a:rPr>
                <a:t>Mid-Range → </a:t>
              </a:r>
              <a:r>
                <a:rPr lang="en-US" sz="1600" b="1" dirty="0" smtClean="0">
                  <a:ln>
                    <a:prstDash val="solid"/>
                  </a:ln>
                  <a:solidFill>
                    <a:srgbClr val="000000"/>
                  </a:solidFill>
                  <a:latin typeface="+mj-lt"/>
                  <a:cs typeface="Adobe Devanagari" pitchFamily="18" charset="0"/>
                </a:rPr>
                <a:t>High-End</a:t>
              </a:r>
              <a:endParaRPr lang="en-US" sz="1600" b="1" dirty="0">
                <a:ln>
                  <a:prstDash val="solid"/>
                </a:ln>
                <a:solidFill>
                  <a:srgbClr val="000000"/>
                </a:solidFill>
                <a:latin typeface="+mj-lt"/>
                <a:cs typeface="Adobe Devanagari" pitchFamily="18" charset="0"/>
              </a:endParaRPr>
            </a:p>
          </p:txBody>
        </p:sp>
        <p:sp>
          <p:nvSpPr>
            <p:cNvPr id="51" name="TextBox 50"/>
            <p:cNvSpPr txBox="1"/>
            <p:nvPr/>
          </p:nvSpPr>
          <p:spPr>
            <a:xfrm>
              <a:off x="632460" y="-1995603"/>
              <a:ext cx="3338119" cy="338554"/>
            </a:xfrm>
            <a:prstGeom prst="rect">
              <a:avLst/>
            </a:prstGeom>
            <a:noFill/>
          </p:spPr>
          <p:txBody>
            <a:bodyPr wrap="square" rtlCol="0">
              <a:spAutoFit/>
              <a:scene3d>
                <a:camera prst="orthographicFront">
                  <a:rot lat="0" lon="0" rev="0"/>
                </a:camera>
                <a:lightRig rig="glow" dir="t">
                  <a:rot lat="0" lon="0" rev="3600000"/>
                </a:lightRig>
              </a:scene3d>
              <a:sp3d prstMaterial="softEdge">
                <a:bevelT w="6350" h="6350"/>
                <a:contourClr>
                  <a:schemeClr val="accent4">
                    <a:alpha val="95000"/>
                  </a:schemeClr>
                </a:contourClr>
              </a:sp3d>
            </a:bodyPr>
            <a:lstStyle/>
            <a:p>
              <a:r>
                <a:rPr lang="en-US" sz="1600" b="1" dirty="0" smtClean="0">
                  <a:ln>
                    <a:prstDash val="solid"/>
                  </a:ln>
                  <a:solidFill>
                    <a:srgbClr val="000000"/>
                  </a:solidFill>
                  <a:cs typeface="Adobe Devanagari" pitchFamily="18" charset="0"/>
                </a:rPr>
                <a:t>Cost-Optimized </a:t>
              </a:r>
              <a:r>
                <a:rPr lang="en-US" sz="1600" b="1" dirty="0" smtClean="0">
                  <a:ln>
                    <a:prstDash val="solid"/>
                  </a:ln>
                  <a:solidFill>
                    <a:srgbClr val="000000"/>
                  </a:solidFill>
                  <a:latin typeface="+mj-lt"/>
                  <a:cs typeface="Adobe Devanagari" pitchFamily="18" charset="0"/>
                </a:rPr>
                <a:t>→ </a:t>
              </a:r>
              <a:r>
                <a:rPr lang="en-US" sz="1600" b="1" dirty="0" smtClean="0">
                  <a:ln>
                    <a:prstDash val="solid"/>
                  </a:ln>
                  <a:solidFill>
                    <a:srgbClr val="000000"/>
                  </a:solidFill>
                  <a:cs typeface="Adobe Devanagari" pitchFamily="18" charset="0"/>
                </a:rPr>
                <a:t>Mid-Range</a:t>
              </a:r>
              <a:endParaRPr lang="en-US" sz="1600" b="1" dirty="0">
                <a:ln>
                  <a:prstDash val="solid"/>
                </a:ln>
                <a:solidFill>
                  <a:srgbClr val="000000"/>
                </a:solidFill>
                <a:latin typeface="+mj-lt"/>
                <a:cs typeface="Adobe Devanagari" pitchFamily="18" charset="0"/>
              </a:endParaRPr>
            </a:p>
          </p:txBody>
        </p:sp>
        <p:pic>
          <p:nvPicPr>
            <p:cNvPr id="43" name="Picture 42"/>
            <p:cNvPicPr>
              <a:picLocks noChangeAspect="1"/>
            </p:cNvPicPr>
            <p:nvPr/>
          </p:nvPicPr>
          <p:blipFill rotWithShape="1">
            <a:blip r:embed="rId7" cstate="print">
              <a:extLst>
                <a:ext uri="{28A0092B-C50C-407E-A947-70E740481C1C}">
                  <a14:useLocalDpi xmlns:a14="http://schemas.microsoft.com/office/drawing/2010/main" val="0"/>
                </a:ext>
              </a:extLst>
            </a:blip>
            <a:srcRect l="80016" r="-1999"/>
            <a:stretch/>
          </p:blipFill>
          <p:spPr>
            <a:xfrm>
              <a:off x="5631120" y="-1553742"/>
              <a:ext cx="2010137" cy="776941"/>
            </a:xfrm>
            <a:prstGeom prst="rect">
              <a:avLst/>
            </a:prstGeom>
          </p:spPr>
        </p:pic>
        <p:sp>
          <p:nvSpPr>
            <p:cNvPr id="37" name="TextBox 36"/>
            <p:cNvSpPr txBox="1"/>
            <p:nvPr/>
          </p:nvSpPr>
          <p:spPr bwMode="auto">
            <a:xfrm>
              <a:off x="2132713" y="-1047027"/>
              <a:ext cx="1027358" cy="329321"/>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spAutoFit/>
            </a:bodyPr>
            <a:lstStyle/>
            <a:p>
              <a:pPr marL="228600" marR="0" indent="-228600" defTabSz="914400" rtl="0" eaLnBrk="0" fontAlgn="base" latinLnBrk="0" hangingPunct="0">
                <a:lnSpc>
                  <a:spcPct val="110000"/>
                </a:lnSpc>
                <a:spcBef>
                  <a:spcPct val="20000"/>
                </a:spcBef>
                <a:spcAft>
                  <a:spcPct val="0"/>
                </a:spcAft>
                <a:buClr>
                  <a:schemeClr val="tx2"/>
                </a:buClr>
                <a:buSzPct val="88000"/>
                <a:tabLst/>
              </a:pPr>
              <a:r>
                <a:rPr kumimoji="0" lang="en-US" sz="1400" i="0" u="none" strike="noStrike" kern="0" normalizeH="0" baseline="0" noProof="0" dirty="0" smtClean="0">
                  <a:ln w="0"/>
                  <a:solidFill>
                    <a:schemeClr val="bg1"/>
                  </a:solidFill>
                  <a:uLnTx/>
                  <a:uFillTx/>
                  <a:latin typeface="+mn-lt"/>
                  <a:ea typeface="+mn-ea"/>
                  <a:cs typeface="+mn-cs"/>
                </a:rPr>
                <a:t>Zynq-7000</a:t>
              </a:r>
            </a:p>
          </p:txBody>
        </p:sp>
      </p:grpSp>
      <p:grpSp>
        <p:nvGrpSpPr>
          <p:cNvPr id="47" name="Group 46"/>
          <p:cNvGrpSpPr/>
          <p:nvPr/>
        </p:nvGrpSpPr>
        <p:grpSpPr>
          <a:xfrm>
            <a:off x="739878" y="4888371"/>
            <a:ext cx="1768913" cy="566928"/>
            <a:chOff x="656426" y="2207316"/>
            <a:chExt cx="1768913" cy="566928"/>
          </a:xfrm>
        </p:grpSpPr>
        <p:pic>
          <p:nvPicPr>
            <p:cNvPr id="52" name="Picture 51"/>
            <p:cNvPicPr>
              <a:picLocks noChangeAspect="1"/>
            </p:cNvPicPr>
            <p:nvPr/>
          </p:nvPicPr>
          <p:blipFill rotWithShape="1">
            <a:blip r:embed="rId8">
              <a:extLst>
                <a:ext uri="{28A0092B-C50C-407E-A947-70E740481C1C}">
                  <a14:useLocalDpi xmlns:a14="http://schemas.microsoft.com/office/drawing/2010/main" val="0"/>
                </a:ext>
              </a:extLst>
            </a:blip>
            <a:srcRect l="52199" t="44000" r="11408" b="41224"/>
            <a:stretch/>
          </p:blipFill>
          <p:spPr>
            <a:xfrm>
              <a:off x="656426" y="2207316"/>
              <a:ext cx="1532979" cy="566928"/>
            </a:xfrm>
            <a:prstGeom prst="rect">
              <a:avLst/>
            </a:prstGeom>
          </p:spPr>
        </p:pic>
        <p:pic>
          <p:nvPicPr>
            <p:cNvPr id="53" name="Picture 52"/>
            <p:cNvPicPr>
              <a:picLocks noChangeAspect="1"/>
            </p:cNvPicPr>
            <p:nvPr/>
          </p:nvPicPr>
          <p:blipFill rotWithShape="1">
            <a:blip r:embed="rId5" cstate="print">
              <a:extLst>
                <a:ext uri="{28A0092B-C50C-407E-A947-70E740481C1C}">
                  <a14:useLocalDpi xmlns:a14="http://schemas.microsoft.com/office/drawing/2010/main" val="0"/>
                </a:ext>
              </a:extLst>
            </a:blip>
            <a:srcRect l="80196"/>
            <a:stretch/>
          </p:blipFill>
          <p:spPr>
            <a:xfrm>
              <a:off x="2177248" y="2223554"/>
              <a:ext cx="248091" cy="447849"/>
            </a:xfrm>
            <a:prstGeom prst="rect">
              <a:avLst/>
            </a:prstGeom>
          </p:spPr>
        </p:pic>
      </p:grpSp>
    </p:spTree>
    <p:extLst>
      <p:ext uri="{BB962C8B-B14F-4D97-AF65-F5344CB8AC3E}">
        <p14:creationId xmlns:p14="http://schemas.microsoft.com/office/powerpoint/2010/main" val="586957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dirty="0">
                <a:solidFill>
                  <a:srgbClr val="000000"/>
                </a:solidFill>
              </a:rPr>
              <a:t>Page </a:t>
            </a:r>
            <a:fld id="{060BD193-E118-4B16-863C-C8C12C675E3E}" type="slidenum">
              <a:rPr>
                <a:solidFill>
                  <a:srgbClr val="000000"/>
                </a:solidFill>
              </a:rPr>
              <a:pPr>
                <a:defRPr/>
              </a:pPr>
              <a:t>9</a:t>
            </a:fld>
            <a:endParaRPr dirty="0">
              <a:solidFill>
                <a:srgbClr val="000000"/>
              </a:solidFill>
            </a:endParaRPr>
          </a:p>
        </p:txBody>
      </p:sp>
      <p:sp>
        <p:nvSpPr>
          <p:cNvPr id="4" name="Title 3"/>
          <p:cNvSpPr>
            <a:spLocks noGrp="1"/>
          </p:cNvSpPr>
          <p:nvPr>
            <p:ph type="title"/>
          </p:nvPr>
        </p:nvSpPr>
        <p:spPr/>
        <p:txBody>
          <a:bodyPr/>
          <a:lstStyle/>
          <a:p>
            <a:r>
              <a:rPr lang="en-GB" dirty="0" smtClean="0">
                <a:solidFill>
                  <a:srgbClr val="000000">
                    <a:lumMod val="75000"/>
                    <a:lumOff val="25000"/>
                  </a:srgbClr>
                </a:solidFill>
              </a:rPr>
              <a:t>All Programmable </a:t>
            </a:r>
            <a:r>
              <a:rPr lang="en-GB" dirty="0" err="1" smtClean="0">
                <a:solidFill>
                  <a:srgbClr val="000000">
                    <a:lumMod val="75000"/>
                    <a:lumOff val="25000"/>
                  </a:srgbClr>
                </a:solidFill>
              </a:rPr>
              <a:t>SoC</a:t>
            </a:r>
            <a:r>
              <a:rPr lang="en-GB" dirty="0">
                <a:solidFill>
                  <a:srgbClr val="000000">
                    <a:lumMod val="75000"/>
                    <a:lumOff val="25000"/>
                  </a:srgbClr>
                </a:solidFill>
              </a:rPr>
              <a:t> </a:t>
            </a:r>
            <a:r>
              <a:rPr lang="en-GB" dirty="0" smtClean="0">
                <a:solidFill>
                  <a:srgbClr val="000000">
                    <a:lumMod val="75000"/>
                    <a:lumOff val="25000"/>
                  </a:srgbClr>
                </a:solidFill>
              </a:rPr>
              <a:t>- </a:t>
            </a:r>
            <a:r>
              <a:rPr lang="en-GB" dirty="0" err="1" smtClean="0">
                <a:solidFill>
                  <a:srgbClr val="000000">
                    <a:lumMod val="75000"/>
                    <a:lumOff val="25000"/>
                  </a:srgbClr>
                </a:solidFill>
              </a:rPr>
              <a:t>Zynq</a:t>
            </a:r>
            <a:r>
              <a:rPr lang="en-GB" dirty="0" smtClean="0">
                <a:solidFill>
                  <a:srgbClr val="000000">
                    <a:lumMod val="75000"/>
                    <a:lumOff val="25000"/>
                  </a:srgbClr>
                </a:solidFill>
              </a:rPr>
              <a:t>®-7000</a:t>
            </a:r>
            <a:endParaRPr lang="en-US" dirty="0"/>
          </a:p>
        </p:txBody>
      </p:sp>
      <p:grpSp>
        <p:nvGrpSpPr>
          <p:cNvPr id="48" name="PL"/>
          <p:cNvGrpSpPr/>
          <p:nvPr/>
        </p:nvGrpSpPr>
        <p:grpSpPr>
          <a:xfrm>
            <a:off x="60960" y="3426878"/>
            <a:ext cx="2834640" cy="1097280"/>
            <a:chOff x="93356" y="3428633"/>
            <a:chExt cx="2834640" cy="1097280"/>
          </a:xfrm>
        </p:grpSpPr>
        <p:sp>
          <p:nvSpPr>
            <p:cNvPr id="20" name="Rounded Rectangle 19"/>
            <p:cNvSpPr/>
            <p:nvPr/>
          </p:nvSpPr>
          <p:spPr bwMode="auto">
            <a:xfrm>
              <a:off x="93356" y="3428633"/>
              <a:ext cx="2834640" cy="1097280"/>
            </a:xfrm>
            <a:prstGeom prst="roundRect">
              <a:avLst>
                <a:gd name="adj" fmla="val 9636"/>
              </a:avLst>
            </a:prstGeom>
            <a:gradFill flip="none" rotWithShape="1">
              <a:gsLst>
                <a:gs pos="0">
                  <a:schemeClr val="bg1"/>
                </a:gs>
                <a:gs pos="96000">
                  <a:schemeClr val="bg1">
                    <a:lumMod val="85000"/>
                  </a:schemeClr>
                </a:gs>
                <a:gs pos="100000">
                  <a:schemeClr val="accent1">
                    <a:tint val="23500"/>
                    <a:satMod val="160000"/>
                  </a:schemeClr>
                </a:gs>
              </a:gsLst>
              <a:path path="circle">
                <a:fillToRect l="50000" t="50000" r="50000" b="50000"/>
              </a:path>
              <a:tileRect/>
            </a:gradFill>
            <a:ln w="76200" cap="flat" cmpd="sng" algn="ctr">
              <a:noFill/>
              <a:prstDash val="solid"/>
              <a:round/>
              <a:headEnd type="none" w="med" len="med"/>
              <a:tailEnd type="none" w="med" len="med"/>
            </a:ln>
            <a:effectLst/>
            <a:scene3d>
              <a:camera prst="orthographicFront"/>
              <a:lightRig rig="threePt" dir="t"/>
            </a:scene3d>
            <a:sp3d>
              <a:bevelT w="25400"/>
            </a:sp3d>
          </p:spPr>
          <p:txBody>
            <a:bodyPr anchor="ctr">
              <a:scene3d>
                <a:camera prst="orthographicFront">
                  <a:rot lat="0" lon="0" rev="0"/>
                </a:camera>
                <a:lightRig rig="glow" dir="t">
                  <a:rot lat="0" lon="0" rev="3600000"/>
                </a:lightRig>
              </a:scene3d>
              <a:sp3d prstMaterial="softEdge">
                <a:contourClr>
                  <a:schemeClr val="accent4">
                    <a:alpha val="95000"/>
                  </a:schemeClr>
                </a:contourClr>
              </a:sp3d>
            </a:bodyPr>
            <a:lstStyle/>
            <a:p>
              <a:pPr>
                <a:defRPr/>
              </a:pPr>
              <a:endParaRPr lang="en-US" sz="1400" dirty="0">
                <a:ln>
                  <a:prstDash val="solid"/>
                </a:ln>
                <a:solidFill>
                  <a:srgbClr val="000000">
                    <a:lumMod val="95000"/>
                    <a:lumOff val="5000"/>
                  </a:srgbClr>
                </a:solidFill>
                <a:latin typeface="Arial Narrow" panose="020B0606020202030204" pitchFamily="34" charset="0"/>
              </a:endParaRPr>
            </a:p>
          </p:txBody>
        </p:sp>
        <p:pic>
          <p:nvPicPr>
            <p:cNvPr id="2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6700" y="3704862"/>
              <a:ext cx="460155" cy="47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 name="TextBox 162"/>
            <p:cNvSpPr txBox="1"/>
            <p:nvPr/>
          </p:nvSpPr>
          <p:spPr bwMode="auto">
            <a:xfrm>
              <a:off x="807724" y="3619500"/>
              <a:ext cx="1744976" cy="677108"/>
            </a:xfrm>
            <a:prstGeom prst="rect">
              <a:avLst/>
            </a:prstGeom>
            <a:noFill/>
          </p:spPr>
          <p:txBody>
            <a:bodyPr wrap="squar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l">
                <a:defRPr/>
              </a:pPr>
              <a:r>
                <a:rPr lang="en-US" sz="1400" b="1" dirty="0" smtClean="0">
                  <a:ln>
                    <a:prstDash val="solid"/>
                  </a:ln>
                  <a:solidFill>
                    <a:srgbClr val="000000">
                      <a:lumMod val="95000"/>
                      <a:lumOff val="5000"/>
                    </a:srgbClr>
                  </a:solidFill>
                  <a:latin typeface="Arial Narrow" panose="020B0606020202030204" pitchFamily="34" charset="0"/>
                </a:rPr>
                <a:t>FPGA Acceleration</a:t>
              </a:r>
            </a:p>
            <a:p>
              <a:pPr marL="114300" indent="-114300" algn="l">
                <a:buFont typeface="Arial" panose="020B0604020202020204" pitchFamily="34" charset="0"/>
                <a:buChar char="•"/>
                <a:defRPr/>
              </a:pPr>
              <a:r>
                <a:rPr lang="en-US" sz="1200" dirty="0" smtClean="0">
                  <a:ln>
                    <a:prstDash val="solid"/>
                  </a:ln>
                  <a:solidFill>
                    <a:srgbClr val="000000">
                      <a:lumMod val="95000"/>
                      <a:lumOff val="5000"/>
                    </a:srgbClr>
                  </a:solidFill>
                  <a:latin typeface="Arial Narrow" pitchFamily="34" charset="0"/>
                </a:rPr>
                <a:t>7 Series FPGA Fabric</a:t>
              </a:r>
              <a:endParaRPr lang="en-US" sz="3200" dirty="0" smtClean="0">
                <a:ln>
                  <a:prstDash val="solid"/>
                </a:ln>
                <a:solidFill>
                  <a:srgbClr val="000000">
                    <a:lumMod val="95000"/>
                    <a:lumOff val="5000"/>
                  </a:srgbClr>
                </a:solidFill>
                <a:latin typeface="Arial Narrow" pitchFamily="34" charset="0"/>
              </a:endParaRPr>
            </a:p>
            <a:p>
              <a:pPr marL="114300" indent="-114300" algn="l">
                <a:buFont typeface="Arial" panose="020B0604020202020204" pitchFamily="34" charset="0"/>
                <a:buChar char="•"/>
                <a:defRPr/>
              </a:pPr>
              <a:r>
                <a:rPr lang="en-US" sz="1200" dirty="0" smtClean="0">
                  <a:ln>
                    <a:prstDash val="solid"/>
                  </a:ln>
                  <a:solidFill>
                    <a:srgbClr val="000000">
                      <a:lumMod val="95000"/>
                      <a:lumOff val="5000"/>
                    </a:srgbClr>
                  </a:solidFill>
                  <a:latin typeface="Arial Narrow" pitchFamily="34" charset="0"/>
                </a:rPr>
                <a:t>Customizable Engines</a:t>
              </a:r>
            </a:p>
          </p:txBody>
        </p:sp>
      </p:grpSp>
      <p:grpSp>
        <p:nvGrpSpPr>
          <p:cNvPr id="33" name="ARM"/>
          <p:cNvGrpSpPr/>
          <p:nvPr/>
        </p:nvGrpSpPr>
        <p:grpSpPr>
          <a:xfrm>
            <a:off x="60960" y="2179486"/>
            <a:ext cx="2834640" cy="1097280"/>
            <a:chOff x="60960" y="2209415"/>
            <a:chExt cx="2834640" cy="1097280"/>
          </a:xfrm>
        </p:grpSpPr>
        <p:sp>
          <p:nvSpPr>
            <p:cNvPr id="6" name="Rounded Rectangle 5"/>
            <p:cNvSpPr/>
            <p:nvPr/>
          </p:nvSpPr>
          <p:spPr bwMode="auto">
            <a:xfrm>
              <a:off x="60960" y="2209415"/>
              <a:ext cx="2834640" cy="1097280"/>
            </a:xfrm>
            <a:prstGeom prst="roundRect">
              <a:avLst>
                <a:gd name="adj" fmla="val 9636"/>
              </a:avLst>
            </a:prstGeom>
            <a:gradFill flip="none" rotWithShape="1">
              <a:gsLst>
                <a:gs pos="0">
                  <a:schemeClr val="bg1"/>
                </a:gs>
                <a:gs pos="96000">
                  <a:schemeClr val="bg1">
                    <a:lumMod val="85000"/>
                  </a:schemeClr>
                </a:gs>
                <a:gs pos="100000">
                  <a:schemeClr val="accent1">
                    <a:tint val="23500"/>
                    <a:satMod val="160000"/>
                  </a:schemeClr>
                </a:gs>
              </a:gsLst>
              <a:path path="circle">
                <a:fillToRect l="50000" t="50000" r="50000" b="50000"/>
              </a:path>
              <a:tileRect/>
            </a:gradFill>
            <a:ln w="76200" cap="flat" cmpd="sng" algn="ctr">
              <a:noFill/>
              <a:prstDash val="solid"/>
              <a:round/>
              <a:headEnd type="none" w="med" len="med"/>
              <a:tailEnd type="none" w="med" len="med"/>
            </a:ln>
            <a:effectLst/>
            <a:scene3d>
              <a:camera prst="orthographicFront"/>
              <a:lightRig rig="threePt" dir="t"/>
            </a:scene3d>
            <a:sp3d>
              <a:bevelT w="25400"/>
            </a:sp3d>
          </p:spPr>
          <p:txBody>
            <a:bodyPr anchor="ctr">
              <a:scene3d>
                <a:camera prst="orthographicFront">
                  <a:rot lat="0" lon="0" rev="0"/>
                </a:camera>
                <a:lightRig rig="glow" dir="t">
                  <a:rot lat="0" lon="0" rev="3600000"/>
                </a:lightRig>
              </a:scene3d>
              <a:sp3d prstMaterial="softEdge">
                <a:contourClr>
                  <a:schemeClr val="accent4">
                    <a:alpha val="95000"/>
                  </a:schemeClr>
                </a:contourClr>
              </a:sp3d>
            </a:bodyPr>
            <a:lstStyle/>
            <a:p>
              <a:pPr>
                <a:defRPr/>
              </a:pPr>
              <a:endParaRPr lang="en-US" sz="1400" dirty="0">
                <a:ln>
                  <a:prstDash val="solid"/>
                </a:ln>
                <a:solidFill>
                  <a:srgbClr val="000000">
                    <a:lumMod val="95000"/>
                    <a:lumOff val="5000"/>
                  </a:srgbClr>
                </a:solidFill>
                <a:latin typeface="Arial Narrow" panose="020B0606020202030204" pitchFamily="34" charset="0"/>
              </a:endParaRPr>
            </a:p>
          </p:txBody>
        </p:sp>
        <p:sp>
          <p:nvSpPr>
            <p:cNvPr id="155" name="TextBox 154"/>
            <p:cNvSpPr txBox="1"/>
            <p:nvPr/>
          </p:nvSpPr>
          <p:spPr bwMode="auto">
            <a:xfrm>
              <a:off x="1129631" y="2315929"/>
              <a:ext cx="1232569" cy="931024"/>
            </a:xfrm>
            <a:prstGeom prst="rect">
              <a:avLst/>
            </a:prstGeom>
            <a:noFill/>
          </p:spPr>
          <p:txBody>
            <a:bodyPr wrap="squar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l">
                <a:defRPr/>
              </a:pPr>
              <a:r>
                <a:rPr lang="en-US" sz="1400" b="1" dirty="0" smtClean="0">
                  <a:ln>
                    <a:prstDash val="solid"/>
                  </a:ln>
                  <a:solidFill>
                    <a:srgbClr val="000000">
                      <a:lumMod val="95000"/>
                      <a:lumOff val="5000"/>
                    </a:srgbClr>
                  </a:solidFill>
                  <a:latin typeface="Arial Narrow" panose="020B0606020202030204" pitchFamily="34" charset="0"/>
                </a:rPr>
                <a:t>Application Processor</a:t>
              </a:r>
              <a:endParaRPr lang="en-US" sz="1400" b="1" dirty="0">
                <a:ln>
                  <a:prstDash val="solid"/>
                </a:ln>
                <a:solidFill>
                  <a:srgbClr val="000000">
                    <a:lumMod val="95000"/>
                    <a:lumOff val="5000"/>
                  </a:srgbClr>
                </a:solidFill>
                <a:latin typeface="Arial Narrow" panose="020B0606020202030204" pitchFamily="34" charset="0"/>
              </a:endParaRPr>
            </a:p>
            <a:p>
              <a:pPr marL="174625" indent="-114300" algn="l">
                <a:spcBef>
                  <a:spcPts val="0"/>
                </a:spcBef>
                <a:spcAft>
                  <a:spcPts val="300"/>
                </a:spcAft>
                <a:buFont typeface="Arial" panose="020B0604020202020204" pitchFamily="34" charset="0"/>
                <a:buChar char="•"/>
                <a:defRPr/>
              </a:pPr>
              <a:r>
                <a:rPr lang="en-US" sz="1200" dirty="0" smtClean="0">
                  <a:ln>
                    <a:prstDash val="solid"/>
                  </a:ln>
                  <a:solidFill>
                    <a:srgbClr val="000000">
                      <a:lumMod val="95000"/>
                      <a:lumOff val="5000"/>
                    </a:srgbClr>
                  </a:solidFill>
                  <a:latin typeface="Arial Narrow" panose="020B0606020202030204" pitchFamily="34" charset="0"/>
                </a:rPr>
                <a:t>32-bit ARMv7</a:t>
              </a:r>
            </a:p>
            <a:p>
              <a:pPr marL="174625" indent="-114300" algn="l">
                <a:spcBef>
                  <a:spcPts val="0"/>
                </a:spcBef>
                <a:spcAft>
                  <a:spcPts val="300"/>
                </a:spcAft>
                <a:buFont typeface="Arial" panose="020B0604020202020204" pitchFamily="34" charset="0"/>
                <a:buChar char="•"/>
                <a:defRPr/>
              </a:pPr>
              <a:r>
                <a:rPr lang="en-US" sz="1200" dirty="0" smtClean="0">
                  <a:ln>
                    <a:prstDash val="solid"/>
                  </a:ln>
                  <a:solidFill>
                    <a:srgbClr val="000000">
                      <a:lumMod val="95000"/>
                      <a:lumOff val="5000"/>
                    </a:srgbClr>
                  </a:solidFill>
                  <a:latin typeface="Arial Narrow" panose="020B0606020202030204" pitchFamily="34" charset="0"/>
                </a:rPr>
                <a:t>Up to 1GHz</a:t>
              </a:r>
              <a:endParaRPr lang="en-US" sz="1200" dirty="0">
                <a:ln>
                  <a:prstDash val="solid"/>
                </a:ln>
                <a:solidFill>
                  <a:srgbClr val="000000">
                    <a:lumMod val="95000"/>
                    <a:lumOff val="5000"/>
                  </a:srgbClr>
                </a:solidFill>
                <a:latin typeface="Arial Narrow" panose="020B0606020202030204" pitchFamily="34" charset="0"/>
              </a:endParaRPr>
            </a:p>
          </p:txBody>
        </p:sp>
        <p:pic>
          <p:nvPicPr>
            <p:cNvPr id="156" name="Picture 20" descr="http://upload.wikimedia.org/wikipedia/de/thumb/9/99/Cortex_Logo.svg/744px-Cortex_Logo.svg.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500" y="2775675"/>
              <a:ext cx="646975" cy="242717"/>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2" descr="http://static.androidnext.de/arm-logo-1024x303.jpg"/>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8648" y="2451548"/>
              <a:ext cx="937320" cy="302185"/>
            </a:xfrm>
            <a:prstGeom prst="rect">
              <a:avLst/>
            </a:prstGeom>
            <a:noFill/>
            <a:extLst>
              <a:ext uri="{909E8E84-426E-40DD-AFC4-6F175D3DCCD1}">
                <a14:hiddenFill xmlns:a14="http://schemas.microsoft.com/office/drawing/2010/main">
                  <a:solidFill>
                    <a:srgbClr val="FFFFFF"/>
                  </a:solidFill>
                </a14:hiddenFill>
              </a:ext>
            </a:extLst>
          </p:spPr>
        </p:pic>
        <p:sp>
          <p:nvSpPr>
            <p:cNvPr id="158" name="TextBox 157"/>
            <p:cNvSpPr txBox="1"/>
            <p:nvPr/>
          </p:nvSpPr>
          <p:spPr bwMode="auto">
            <a:xfrm>
              <a:off x="751704" y="2749639"/>
              <a:ext cx="421413" cy="338554"/>
            </a:xfrm>
            <a:prstGeom prst="rect">
              <a:avLst/>
            </a:prstGeom>
            <a:noFill/>
          </p:spPr>
          <p:txBody>
            <a:bodyPr wrap="square" rIns="0">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l">
                <a:defRPr/>
              </a:pPr>
              <a:r>
                <a:rPr lang="en-US" sz="1600" dirty="0" smtClean="0">
                  <a:ln>
                    <a:prstDash val="solid"/>
                  </a:ln>
                  <a:solidFill>
                    <a:srgbClr val="000000">
                      <a:lumMod val="95000"/>
                      <a:lumOff val="5000"/>
                    </a:srgbClr>
                  </a:solidFill>
                  <a:latin typeface="Arial Narrow" panose="020B0606020202030204" pitchFamily="34" charset="0"/>
                </a:rPr>
                <a:t>A9</a:t>
              </a:r>
              <a:endParaRPr lang="en-US" sz="3600" dirty="0">
                <a:ln>
                  <a:prstDash val="solid"/>
                </a:ln>
                <a:solidFill>
                  <a:srgbClr val="000000">
                    <a:lumMod val="95000"/>
                    <a:lumOff val="5000"/>
                  </a:srgbClr>
                </a:solidFill>
                <a:latin typeface="Arial Narrow" pitchFamily="34" charset="0"/>
              </a:endParaRPr>
            </a:p>
          </p:txBody>
        </p:sp>
      </p:grpSp>
      <p:grpSp>
        <p:nvGrpSpPr>
          <p:cNvPr id="11" name="Peripherals"/>
          <p:cNvGrpSpPr/>
          <p:nvPr/>
        </p:nvGrpSpPr>
        <p:grpSpPr>
          <a:xfrm>
            <a:off x="6233615" y="3426878"/>
            <a:ext cx="2834640" cy="1097280"/>
            <a:chOff x="253402" y="2177862"/>
            <a:chExt cx="2834640" cy="1097280"/>
          </a:xfrm>
        </p:grpSpPr>
        <p:sp>
          <p:nvSpPr>
            <p:cNvPr id="12" name="Rounded Rectangle 11"/>
            <p:cNvSpPr/>
            <p:nvPr/>
          </p:nvSpPr>
          <p:spPr bwMode="auto">
            <a:xfrm>
              <a:off x="253402" y="2177862"/>
              <a:ext cx="2834640" cy="1097280"/>
            </a:xfrm>
            <a:prstGeom prst="roundRect">
              <a:avLst>
                <a:gd name="adj" fmla="val 9636"/>
              </a:avLst>
            </a:prstGeom>
            <a:gradFill flip="none" rotWithShape="1">
              <a:gsLst>
                <a:gs pos="0">
                  <a:schemeClr val="bg1"/>
                </a:gs>
                <a:gs pos="96000">
                  <a:schemeClr val="bg1">
                    <a:lumMod val="85000"/>
                  </a:schemeClr>
                </a:gs>
                <a:gs pos="100000">
                  <a:schemeClr val="accent1">
                    <a:tint val="23500"/>
                    <a:satMod val="160000"/>
                  </a:schemeClr>
                </a:gs>
              </a:gsLst>
              <a:path path="circle">
                <a:fillToRect l="50000" t="50000" r="50000" b="50000"/>
              </a:path>
              <a:tileRect/>
            </a:gradFill>
            <a:ln w="76200" cap="flat" cmpd="sng" algn="ctr">
              <a:noFill/>
              <a:prstDash val="solid"/>
              <a:round/>
              <a:headEnd type="none" w="med" len="med"/>
              <a:tailEnd type="none" w="med" len="med"/>
            </a:ln>
            <a:effectLst/>
            <a:scene3d>
              <a:camera prst="orthographicFront"/>
              <a:lightRig rig="threePt" dir="t"/>
            </a:scene3d>
            <a:sp3d>
              <a:bevelT w="25400"/>
            </a:sp3d>
          </p:spPr>
          <p:txBody>
            <a:bodyPr anchor="ctr">
              <a:scene3d>
                <a:camera prst="orthographicFront">
                  <a:rot lat="0" lon="0" rev="0"/>
                </a:camera>
                <a:lightRig rig="glow" dir="t">
                  <a:rot lat="0" lon="0" rev="3600000"/>
                </a:lightRig>
              </a:scene3d>
              <a:sp3d prstMaterial="softEdge">
                <a:contourClr>
                  <a:schemeClr val="accent4">
                    <a:alpha val="95000"/>
                  </a:schemeClr>
                </a:contourClr>
              </a:sp3d>
            </a:bodyPr>
            <a:lstStyle/>
            <a:p>
              <a:pPr>
                <a:defRPr/>
              </a:pPr>
              <a:endParaRPr lang="en-US" sz="1400" dirty="0">
                <a:ln>
                  <a:prstDash val="solid"/>
                </a:ln>
                <a:solidFill>
                  <a:srgbClr val="000000">
                    <a:lumMod val="95000"/>
                    <a:lumOff val="5000"/>
                  </a:srgbClr>
                </a:solidFill>
                <a:latin typeface="Arial Narrow" panose="020B0606020202030204" pitchFamily="34" charset="0"/>
              </a:endParaRPr>
            </a:p>
          </p:txBody>
        </p:sp>
        <p:sp>
          <p:nvSpPr>
            <p:cNvPr id="13" name="TextBox 12"/>
            <p:cNvSpPr txBox="1"/>
            <p:nvPr/>
          </p:nvSpPr>
          <p:spPr bwMode="auto">
            <a:xfrm>
              <a:off x="1428213" y="2239560"/>
              <a:ext cx="1636514" cy="931024"/>
            </a:xfrm>
            <a:prstGeom prst="rect">
              <a:avLst/>
            </a:prstGeom>
            <a:noFill/>
          </p:spPr>
          <p:txBody>
            <a:bodyPr wrap="squar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l">
                <a:defRPr/>
              </a:pPr>
              <a:r>
                <a:rPr lang="en-US" sz="1400" b="1" dirty="0">
                  <a:ln>
                    <a:prstDash val="solid"/>
                  </a:ln>
                  <a:solidFill>
                    <a:srgbClr val="000000">
                      <a:lumMod val="95000"/>
                      <a:lumOff val="5000"/>
                    </a:srgbClr>
                  </a:solidFill>
                  <a:latin typeface="Arial Narrow" panose="020B0606020202030204" pitchFamily="34" charset="0"/>
                </a:rPr>
                <a:t>Integrated Memory </a:t>
              </a:r>
              <a:r>
                <a:rPr lang="en-US" sz="1400" b="1" dirty="0" smtClean="0">
                  <a:ln>
                    <a:prstDash val="solid"/>
                  </a:ln>
                  <a:solidFill>
                    <a:srgbClr val="000000">
                      <a:lumMod val="95000"/>
                      <a:lumOff val="5000"/>
                    </a:srgbClr>
                  </a:solidFill>
                  <a:latin typeface="Arial Narrow" panose="020B0606020202030204" pitchFamily="34" charset="0"/>
                </a:rPr>
                <a:t/>
              </a:r>
              <a:br>
                <a:rPr lang="en-US" sz="1400" b="1" dirty="0" smtClean="0">
                  <a:ln>
                    <a:prstDash val="solid"/>
                  </a:ln>
                  <a:solidFill>
                    <a:srgbClr val="000000">
                      <a:lumMod val="95000"/>
                      <a:lumOff val="5000"/>
                    </a:srgbClr>
                  </a:solidFill>
                  <a:latin typeface="Arial Narrow" panose="020B0606020202030204" pitchFamily="34" charset="0"/>
                </a:rPr>
              </a:br>
              <a:r>
                <a:rPr lang="en-US" sz="1400" b="1" dirty="0" smtClean="0">
                  <a:ln>
                    <a:prstDash val="solid"/>
                  </a:ln>
                  <a:solidFill>
                    <a:srgbClr val="000000">
                      <a:lumMod val="95000"/>
                      <a:lumOff val="5000"/>
                    </a:srgbClr>
                  </a:solidFill>
                  <a:latin typeface="Arial Narrow" panose="020B0606020202030204" pitchFamily="34" charset="0"/>
                </a:rPr>
                <a:t>Mapped </a:t>
              </a:r>
              <a:r>
                <a:rPr lang="en-US" sz="1400" b="1" dirty="0">
                  <a:ln>
                    <a:prstDash val="solid"/>
                  </a:ln>
                  <a:solidFill>
                    <a:srgbClr val="000000">
                      <a:lumMod val="95000"/>
                      <a:lumOff val="5000"/>
                    </a:srgbClr>
                  </a:solidFill>
                  <a:latin typeface="Arial Narrow" panose="020B0606020202030204" pitchFamily="34" charset="0"/>
                </a:rPr>
                <a:t>Peripherals</a:t>
              </a:r>
            </a:p>
            <a:p>
              <a:pPr marL="174625" indent="-114300" algn="l">
                <a:spcBef>
                  <a:spcPts val="0"/>
                </a:spcBef>
                <a:spcAft>
                  <a:spcPts val="300"/>
                </a:spcAft>
                <a:buFont typeface="Arial" panose="020B0604020202020204" pitchFamily="34" charset="0"/>
                <a:buChar char="•"/>
                <a:defRPr/>
              </a:pPr>
              <a:r>
                <a:rPr lang="en-US" sz="1200" dirty="0" smtClean="0">
                  <a:ln>
                    <a:prstDash val="solid"/>
                  </a:ln>
                  <a:solidFill>
                    <a:srgbClr val="000000">
                      <a:lumMod val="95000"/>
                      <a:lumOff val="5000"/>
                    </a:srgbClr>
                  </a:solidFill>
                  <a:latin typeface="Arial Narrow" panose="020B0606020202030204" pitchFamily="34" charset="0"/>
                </a:rPr>
                <a:t>USB2.0</a:t>
              </a:r>
              <a:r>
                <a:rPr lang="en-US" sz="1200" dirty="0">
                  <a:ln>
                    <a:prstDash val="solid"/>
                  </a:ln>
                  <a:solidFill>
                    <a:srgbClr val="000000">
                      <a:lumMod val="95000"/>
                      <a:lumOff val="5000"/>
                    </a:srgbClr>
                  </a:solidFill>
                  <a:latin typeface="Arial Narrow" panose="020B0606020202030204" pitchFamily="34" charset="0"/>
                </a:rPr>
                <a:t>, </a:t>
              </a:r>
              <a:r>
                <a:rPr lang="en-US" sz="1200" dirty="0" smtClean="0">
                  <a:ln>
                    <a:prstDash val="solid"/>
                  </a:ln>
                  <a:solidFill>
                    <a:srgbClr val="000000">
                      <a:lumMod val="95000"/>
                      <a:lumOff val="5000"/>
                    </a:srgbClr>
                  </a:solidFill>
                  <a:latin typeface="Arial Narrow" panose="020B0606020202030204" pitchFamily="34" charset="0"/>
                </a:rPr>
                <a:t>GigE, CAN</a:t>
              </a:r>
            </a:p>
            <a:p>
              <a:pPr marL="174625" indent="-114300" algn="l">
                <a:spcBef>
                  <a:spcPts val="0"/>
                </a:spcBef>
                <a:spcAft>
                  <a:spcPts val="300"/>
                </a:spcAft>
                <a:buFont typeface="Arial" panose="020B0604020202020204" pitchFamily="34" charset="0"/>
                <a:buChar char="•"/>
                <a:defRPr/>
              </a:pPr>
              <a:r>
                <a:rPr lang="en-US" sz="1200" dirty="0" smtClean="0">
                  <a:ln>
                    <a:prstDash val="solid"/>
                  </a:ln>
                  <a:solidFill>
                    <a:srgbClr val="000000">
                      <a:lumMod val="95000"/>
                      <a:lumOff val="5000"/>
                    </a:srgbClr>
                  </a:solidFill>
                  <a:latin typeface="Arial Narrow" panose="020B0606020202030204" pitchFamily="34" charset="0"/>
                </a:rPr>
                <a:t>UART, SDIO, I2C, SPI</a:t>
              </a:r>
              <a:endParaRPr lang="en-US" sz="1200" dirty="0">
                <a:ln>
                  <a:prstDash val="solid"/>
                </a:ln>
                <a:solidFill>
                  <a:srgbClr val="000000">
                    <a:lumMod val="95000"/>
                    <a:lumOff val="5000"/>
                  </a:srgbClr>
                </a:solidFill>
                <a:latin typeface="Arial Narrow" panose="020B0606020202030204" pitchFamily="34" charset="0"/>
              </a:endParaRPr>
            </a:p>
          </p:txBody>
        </p:sp>
        <p:pic>
          <p:nvPicPr>
            <p:cNvPr id="14" name="Picture 4" descr="http://p.globalsources.com/IMAGES/PDT/B1072244355/DP-to-HDMI-Cable-Adapter.jpg"/>
            <p:cNvPicPr>
              <a:picLocks noChangeAspect="1" noChangeArrowheads="1"/>
            </p:cNvPicPr>
            <p:nvPr/>
          </p:nvPicPr>
          <p:blipFill>
            <a:blip r:embed="rId6" cstate="screen">
              <a:clrChange>
                <a:clrFrom>
                  <a:srgbClr val="FDFDFD"/>
                </a:clrFrom>
                <a:clrTo>
                  <a:srgbClr val="FDFDFD">
                    <a:alpha val="0"/>
                  </a:srgbClr>
                </a:clrTo>
              </a:clrChange>
              <a:extLst>
                <a:ext uri="{28A0092B-C50C-407E-A947-70E740481C1C}">
                  <a14:useLocalDpi xmlns:a14="http://schemas.microsoft.com/office/drawing/2010/main"/>
                </a:ext>
              </a:extLst>
            </a:blip>
            <a:srcRect/>
            <a:stretch>
              <a:fillRect/>
            </a:stretch>
          </p:blipFill>
          <p:spPr bwMode="auto">
            <a:xfrm>
              <a:off x="767476" y="2362047"/>
              <a:ext cx="678410" cy="67841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15" name="AMS"/>
          <p:cNvGrpSpPr/>
          <p:nvPr/>
        </p:nvGrpSpPr>
        <p:grpSpPr>
          <a:xfrm>
            <a:off x="6233615" y="4674270"/>
            <a:ext cx="2910385" cy="1097280"/>
            <a:chOff x="94381" y="4018936"/>
            <a:chExt cx="2910385" cy="1097280"/>
          </a:xfrm>
        </p:grpSpPr>
        <p:sp>
          <p:nvSpPr>
            <p:cNvPr id="16" name="Rounded Rectangle 15"/>
            <p:cNvSpPr/>
            <p:nvPr/>
          </p:nvSpPr>
          <p:spPr bwMode="auto">
            <a:xfrm>
              <a:off x="94381" y="4018936"/>
              <a:ext cx="2834640" cy="1097280"/>
            </a:xfrm>
            <a:prstGeom prst="roundRect">
              <a:avLst>
                <a:gd name="adj" fmla="val 9636"/>
              </a:avLst>
            </a:prstGeom>
            <a:gradFill flip="none" rotWithShape="1">
              <a:gsLst>
                <a:gs pos="0">
                  <a:schemeClr val="bg1"/>
                </a:gs>
                <a:gs pos="96000">
                  <a:schemeClr val="bg1">
                    <a:lumMod val="85000"/>
                  </a:schemeClr>
                </a:gs>
                <a:gs pos="100000">
                  <a:schemeClr val="accent1">
                    <a:tint val="23500"/>
                    <a:satMod val="160000"/>
                  </a:schemeClr>
                </a:gs>
              </a:gsLst>
              <a:path path="circle">
                <a:fillToRect l="50000" t="50000" r="50000" b="50000"/>
              </a:path>
              <a:tileRect/>
            </a:gradFill>
            <a:ln w="76200" cap="flat" cmpd="sng" algn="ctr">
              <a:noFill/>
              <a:prstDash val="solid"/>
              <a:round/>
              <a:headEnd type="none" w="med" len="med"/>
              <a:tailEnd type="none" w="med" len="med"/>
            </a:ln>
            <a:effectLst/>
            <a:scene3d>
              <a:camera prst="orthographicFront"/>
              <a:lightRig rig="threePt" dir="t"/>
            </a:scene3d>
            <a:sp3d>
              <a:bevelT w="25400" h="25400"/>
            </a:sp3d>
          </p:spPr>
          <p:txBody>
            <a:bodyPr anchor="ctr">
              <a:scene3d>
                <a:camera prst="orthographicFront">
                  <a:rot lat="0" lon="0" rev="0"/>
                </a:camera>
                <a:lightRig rig="glow" dir="t">
                  <a:rot lat="0" lon="0" rev="3600000"/>
                </a:lightRig>
              </a:scene3d>
              <a:sp3d prstMaterial="softEdge">
                <a:contourClr>
                  <a:schemeClr val="accent4">
                    <a:alpha val="95000"/>
                  </a:schemeClr>
                </a:contourClr>
              </a:sp3d>
            </a:bodyPr>
            <a:lstStyle/>
            <a:p>
              <a:pPr>
                <a:defRPr/>
              </a:pPr>
              <a:endParaRPr lang="en-US" sz="1400" dirty="0">
                <a:ln>
                  <a:prstDash val="solid"/>
                </a:ln>
                <a:solidFill>
                  <a:srgbClr val="000000">
                    <a:lumMod val="95000"/>
                    <a:lumOff val="5000"/>
                  </a:srgbClr>
                </a:solidFill>
                <a:latin typeface="Arial Narrow" panose="020B0606020202030204" pitchFamily="34" charset="0"/>
              </a:endParaRPr>
            </a:p>
          </p:txBody>
        </p:sp>
        <p:sp>
          <p:nvSpPr>
            <p:cNvPr id="17" name="TextBox 16"/>
            <p:cNvSpPr txBox="1"/>
            <p:nvPr/>
          </p:nvSpPr>
          <p:spPr bwMode="auto">
            <a:xfrm>
              <a:off x="882689" y="4229785"/>
              <a:ext cx="2122077" cy="715581"/>
            </a:xfrm>
            <a:prstGeom prst="rect">
              <a:avLst/>
            </a:prstGeom>
            <a:noFill/>
          </p:spPr>
          <p:txBody>
            <a:bodyPr wrap="squar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l">
                <a:defRPr/>
              </a:pPr>
              <a:r>
                <a:rPr lang="en-US" sz="1400" b="1" dirty="0">
                  <a:ln>
                    <a:prstDash val="solid"/>
                  </a:ln>
                  <a:solidFill>
                    <a:srgbClr val="000000">
                      <a:lumMod val="95000"/>
                      <a:lumOff val="5000"/>
                    </a:srgbClr>
                  </a:solidFill>
                  <a:latin typeface="Arial Narrow" panose="020B0606020202030204" pitchFamily="34" charset="0"/>
                </a:rPr>
                <a:t>Integrated Analog</a:t>
              </a:r>
            </a:p>
            <a:p>
              <a:pPr marL="114300" indent="-114300" algn="l">
                <a:spcBef>
                  <a:spcPts val="0"/>
                </a:spcBef>
                <a:spcAft>
                  <a:spcPts val="300"/>
                </a:spcAft>
                <a:buFont typeface="Arial" panose="020B0604020202020204" pitchFamily="34" charset="0"/>
                <a:buChar char="•"/>
                <a:defRPr/>
              </a:pPr>
              <a:r>
                <a:rPr lang="en-US" sz="1200" dirty="0">
                  <a:ln>
                    <a:prstDash val="solid"/>
                  </a:ln>
                  <a:solidFill>
                    <a:srgbClr val="000000">
                      <a:lumMod val="95000"/>
                      <a:lumOff val="5000"/>
                    </a:srgbClr>
                  </a:solidFill>
                  <a:latin typeface="Arial Narrow" panose="020B0606020202030204" pitchFamily="34" charset="0"/>
                </a:rPr>
                <a:t>Dual multi-channel 12-bit </a:t>
              </a:r>
              <a:r>
                <a:rPr lang="en-US" sz="1200" dirty="0" smtClean="0">
                  <a:ln>
                    <a:prstDash val="solid"/>
                  </a:ln>
                  <a:solidFill>
                    <a:srgbClr val="000000">
                      <a:lumMod val="95000"/>
                      <a:lumOff val="5000"/>
                    </a:srgbClr>
                  </a:solidFill>
                  <a:latin typeface="Arial Narrow" panose="020B0606020202030204" pitchFamily="34" charset="0"/>
                </a:rPr>
                <a:t>ADC</a:t>
              </a:r>
            </a:p>
            <a:p>
              <a:pPr marL="114300" indent="-114300" algn="l">
                <a:spcBef>
                  <a:spcPts val="0"/>
                </a:spcBef>
                <a:spcAft>
                  <a:spcPts val="300"/>
                </a:spcAft>
                <a:buFont typeface="Arial" panose="020B0604020202020204" pitchFamily="34" charset="0"/>
                <a:buChar char="•"/>
                <a:defRPr/>
              </a:pPr>
              <a:r>
                <a:rPr lang="en-US" sz="1200" dirty="0" smtClean="0">
                  <a:ln>
                    <a:prstDash val="solid"/>
                  </a:ln>
                  <a:solidFill>
                    <a:srgbClr val="000000">
                      <a:lumMod val="95000"/>
                      <a:lumOff val="5000"/>
                    </a:srgbClr>
                  </a:solidFill>
                  <a:latin typeface="Arial Narrow" panose="020B0606020202030204" pitchFamily="34" charset="0"/>
                </a:rPr>
                <a:t>Temp &amp; Voltage sensors</a:t>
              </a:r>
              <a:endParaRPr lang="en-US" sz="1200" dirty="0">
                <a:ln>
                  <a:prstDash val="solid"/>
                </a:ln>
                <a:solidFill>
                  <a:srgbClr val="000000">
                    <a:lumMod val="95000"/>
                    <a:lumOff val="5000"/>
                  </a:srgbClr>
                </a:solidFill>
                <a:latin typeface="Arial Narrow" panose="020B0606020202030204" pitchFamily="34" charset="0"/>
              </a:endParaRPr>
            </a:p>
          </p:txBody>
        </p:sp>
        <p:pic>
          <p:nvPicPr>
            <p:cNvPr id="18" name="Picture 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83730" y="4326213"/>
              <a:ext cx="725536" cy="532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17" name="IP"/>
          <p:cNvGrpSpPr/>
          <p:nvPr/>
        </p:nvGrpSpPr>
        <p:grpSpPr>
          <a:xfrm>
            <a:off x="3086100" y="5448061"/>
            <a:ext cx="2925693" cy="1097280"/>
            <a:chOff x="6130617" y="3883145"/>
            <a:chExt cx="2925693" cy="1097280"/>
          </a:xfrm>
        </p:grpSpPr>
        <p:sp>
          <p:nvSpPr>
            <p:cNvPr id="118" name="Rounded Rectangle 117"/>
            <p:cNvSpPr/>
            <p:nvPr/>
          </p:nvSpPr>
          <p:spPr bwMode="auto">
            <a:xfrm>
              <a:off x="6210814" y="3883145"/>
              <a:ext cx="2834640" cy="1097280"/>
            </a:xfrm>
            <a:prstGeom prst="roundRect">
              <a:avLst>
                <a:gd name="adj" fmla="val 9636"/>
              </a:avLst>
            </a:prstGeom>
            <a:gradFill flip="none" rotWithShape="1">
              <a:gsLst>
                <a:gs pos="0">
                  <a:schemeClr val="bg1"/>
                </a:gs>
                <a:gs pos="96000">
                  <a:schemeClr val="bg1">
                    <a:lumMod val="85000"/>
                  </a:schemeClr>
                </a:gs>
                <a:gs pos="100000">
                  <a:schemeClr val="accent1">
                    <a:tint val="23500"/>
                    <a:satMod val="160000"/>
                  </a:schemeClr>
                </a:gs>
              </a:gsLst>
              <a:path path="circle">
                <a:fillToRect l="50000" t="50000" r="50000" b="50000"/>
              </a:path>
              <a:tileRect/>
            </a:gradFill>
            <a:ln w="76200" cap="flat" cmpd="sng" algn="ctr">
              <a:noFill/>
              <a:prstDash val="solid"/>
              <a:round/>
              <a:headEnd type="none" w="med" len="med"/>
              <a:tailEnd type="none" w="med" len="med"/>
            </a:ln>
            <a:effectLst/>
            <a:scene3d>
              <a:camera prst="orthographicFront"/>
              <a:lightRig rig="threePt" dir="t"/>
            </a:scene3d>
            <a:sp3d>
              <a:bevelT w="25400"/>
            </a:sp3d>
          </p:spPr>
          <p:txBody>
            <a:bodyPr anchor="ctr">
              <a:scene3d>
                <a:camera prst="orthographicFront">
                  <a:rot lat="0" lon="0" rev="0"/>
                </a:camera>
                <a:lightRig rig="glow" dir="t">
                  <a:rot lat="0" lon="0" rev="3600000"/>
                </a:lightRig>
              </a:scene3d>
              <a:sp3d prstMaterial="softEdge">
                <a:contourClr>
                  <a:schemeClr val="accent4">
                    <a:alpha val="95000"/>
                  </a:schemeClr>
                </a:contourClr>
              </a:sp3d>
            </a:bodyPr>
            <a:lstStyle/>
            <a:p>
              <a:pPr>
                <a:defRPr/>
              </a:pPr>
              <a:endParaRPr lang="en-US" sz="1400" dirty="0">
                <a:ln>
                  <a:prstDash val="solid"/>
                </a:ln>
                <a:solidFill>
                  <a:srgbClr val="000000">
                    <a:lumMod val="95000"/>
                    <a:lumOff val="5000"/>
                  </a:srgbClr>
                </a:solidFill>
                <a:latin typeface="Arial Narrow" panose="020B0606020202030204" pitchFamily="34" charset="0"/>
              </a:endParaRPr>
            </a:p>
          </p:txBody>
        </p:sp>
        <p:sp>
          <p:nvSpPr>
            <p:cNvPr id="119" name="TextBox 118"/>
            <p:cNvSpPr txBox="1"/>
            <p:nvPr/>
          </p:nvSpPr>
          <p:spPr bwMode="auto">
            <a:xfrm>
              <a:off x="7107691" y="4035784"/>
              <a:ext cx="1948619" cy="715581"/>
            </a:xfrm>
            <a:prstGeom prst="rect">
              <a:avLst/>
            </a:prstGeom>
            <a:noFill/>
          </p:spPr>
          <p:txBody>
            <a:bodyPr wrap="squar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l">
                <a:defRPr/>
              </a:pPr>
              <a:r>
                <a:rPr lang="en-US" sz="1400" b="1" dirty="0" smtClean="0">
                  <a:ln>
                    <a:prstDash val="solid"/>
                  </a:ln>
                  <a:solidFill>
                    <a:srgbClr val="000000">
                      <a:lumMod val="95000"/>
                      <a:lumOff val="5000"/>
                    </a:srgbClr>
                  </a:solidFill>
                  <a:latin typeface="Arial Narrow" panose="020B0606020202030204" pitchFamily="34" charset="0"/>
                </a:rPr>
                <a:t>Extensive IP Portfolio</a:t>
              </a:r>
              <a:endParaRPr lang="en-US" sz="1400" b="1" dirty="0" smtClean="0">
                <a:ln>
                  <a:prstDash val="solid"/>
                </a:ln>
                <a:solidFill>
                  <a:srgbClr val="000000"/>
                </a:solidFill>
                <a:latin typeface="Arial Narrow" panose="020B0606020202030204" pitchFamily="34" charset="0"/>
              </a:endParaRPr>
            </a:p>
            <a:p>
              <a:pPr marL="114300" indent="-114300" algn="l">
                <a:spcBef>
                  <a:spcPts val="0"/>
                </a:spcBef>
                <a:spcAft>
                  <a:spcPts val="300"/>
                </a:spcAft>
                <a:buFont typeface="Arial" panose="020B0604020202020204" pitchFamily="34" charset="0"/>
                <a:buChar char="•"/>
                <a:defRPr/>
              </a:pPr>
              <a:r>
                <a:rPr lang="en-US" sz="1200" dirty="0" smtClean="0">
                  <a:ln>
                    <a:prstDash val="solid"/>
                  </a:ln>
                  <a:solidFill>
                    <a:srgbClr val="000000"/>
                  </a:solidFill>
                  <a:latin typeface="Arial Narrow" panose="020B0606020202030204" pitchFamily="34" charset="0"/>
                </a:rPr>
                <a:t>Standardized AXI4 interfaces</a:t>
              </a:r>
              <a:endParaRPr lang="en-US" sz="1200" dirty="0">
                <a:ln>
                  <a:prstDash val="solid"/>
                </a:ln>
                <a:solidFill>
                  <a:srgbClr val="000000"/>
                </a:solidFill>
                <a:latin typeface="Arial Narrow" panose="020B0606020202030204" pitchFamily="34" charset="0"/>
              </a:endParaRPr>
            </a:p>
            <a:p>
              <a:pPr marL="114300" indent="-114300" algn="l">
                <a:spcBef>
                  <a:spcPts val="0"/>
                </a:spcBef>
                <a:spcAft>
                  <a:spcPts val="300"/>
                </a:spcAft>
                <a:buFont typeface="Arial" panose="020B0604020202020204" pitchFamily="34" charset="0"/>
                <a:buChar char="•"/>
                <a:defRPr/>
              </a:pPr>
              <a:r>
                <a:rPr lang="en-US" sz="1200" dirty="0" smtClean="0">
                  <a:ln>
                    <a:prstDash val="solid"/>
                  </a:ln>
                  <a:solidFill>
                    <a:srgbClr val="000000"/>
                  </a:solidFill>
                  <a:latin typeface="Arial Narrow" panose="020B0606020202030204" pitchFamily="34" charset="0"/>
                </a:rPr>
                <a:t>Enables peripheral expansion</a:t>
              </a:r>
            </a:p>
          </p:txBody>
        </p:sp>
        <p:pic>
          <p:nvPicPr>
            <p:cNvPr id="120"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130617" y="4054916"/>
              <a:ext cx="1205674" cy="767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5" name="AXI"/>
          <p:cNvGrpSpPr/>
          <p:nvPr/>
        </p:nvGrpSpPr>
        <p:grpSpPr>
          <a:xfrm>
            <a:off x="68190" y="4674270"/>
            <a:ext cx="2834640" cy="1097280"/>
            <a:chOff x="6106843" y="4454305"/>
            <a:chExt cx="2834640" cy="1097280"/>
          </a:xfrm>
        </p:grpSpPr>
        <p:sp>
          <p:nvSpPr>
            <p:cNvPr id="24" name="Rounded Rectangle 23"/>
            <p:cNvSpPr/>
            <p:nvPr/>
          </p:nvSpPr>
          <p:spPr bwMode="auto">
            <a:xfrm>
              <a:off x="6106843" y="4454305"/>
              <a:ext cx="2834640" cy="1097280"/>
            </a:xfrm>
            <a:prstGeom prst="roundRect">
              <a:avLst>
                <a:gd name="adj" fmla="val 9636"/>
              </a:avLst>
            </a:prstGeom>
            <a:gradFill flip="none" rotWithShape="1">
              <a:gsLst>
                <a:gs pos="0">
                  <a:schemeClr val="bg1"/>
                </a:gs>
                <a:gs pos="96000">
                  <a:schemeClr val="bg1">
                    <a:lumMod val="85000"/>
                  </a:schemeClr>
                </a:gs>
                <a:gs pos="100000">
                  <a:schemeClr val="accent1">
                    <a:tint val="23500"/>
                    <a:satMod val="160000"/>
                  </a:schemeClr>
                </a:gs>
              </a:gsLst>
              <a:path path="circle">
                <a:fillToRect l="50000" t="50000" r="50000" b="50000"/>
              </a:path>
              <a:tileRect/>
            </a:gradFill>
            <a:ln w="76200" cap="flat" cmpd="sng" algn="ctr">
              <a:noFill/>
              <a:prstDash val="solid"/>
              <a:round/>
              <a:headEnd type="none" w="med" len="med"/>
              <a:tailEnd type="none" w="med" len="med"/>
            </a:ln>
            <a:effectLst/>
            <a:scene3d>
              <a:camera prst="orthographicFront"/>
              <a:lightRig rig="threePt" dir="t"/>
            </a:scene3d>
            <a:sp3d>
              <a:bevelT w="25400"/>
            </a:sp3d>
          </p:spPr>
          <p:txBody>
            <a:bodyPr anchor="ctr">
              <a:scene3d>
                <a:camera prst="orthographicFront">
                  <a:rot lat="0" lon="0" rev="0"/>
                </a:camera>
                <a:lightRig rig="glow" dir="t">
                  <a:rot lat="0" lon="0" rev="3600000"/>
                </a:lightRig>
              </a:scene3d>
              <a:sp3d prstMaterial="softEdge">
                <a:contourClr>
                  <a:schemeClr val="accent4">
                    <a:alpha val="95000"/>
                  </a:schemeClr>
                </a:contourClr>
              </a:sp3d>
            </a:bodyPr>
            <a:lstStyle/>
            <a:p>
              <a:pPr>
                <a:defRPr/>
              </a:pPr>
              <a:endParaRPr lang="en-US" sz="1400" dirty="0">
                <a:ln>
                  <a:prstDash val="solid"/>
                </a:ln>
                <a:solidFill>
                  <a:srgbClr val="000000">
                    <a:lumMod val="95000"/>
                    <a:lumOff val="5000"/>
                  </a:srgbClr>
                </a:solidFill>
                <a:latin typeface="Arial Narrow" panose="020B0606020202030204" pitchFamily="34" charset="0"/>
              </a:endParaRPr>
            </a:p>
          </p:txBody>
        </p:sp>
        <p:sp>
          <p:nvSpPr>
            <p:cNvPr id="25" name="TextBox 24"/>
            <p:cNvSpPr txBox="1"/>
            <p:nvPr/>
          </p:nvSpPr>
          <p:spPr bwMode="auto">
            <a:xfrm>
              <a:off x="6914953" y="4627054"/>
              <a:ext cx="1985393" cy="715581"/>
            </a:xfrm>
            <a:prstGeom prst="rect">
              <a:avLst/>
            </a:prstGeom>
            <a:noFill/>
          </p:spPr>
          <p:txBody>
            <a:bodyPr wrap="squar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l">
                <a:defRPr/>
              </a:pPr>
              <a:r>
                <a:rPr lang="en-US" sz="1400" b="1" dirty="0" smtClean="0">
                  <a:ln>
                    <a:prstDash val="solid"/>
                  </a:ln>
                  <a:solidFill>
                    <a:srgbClr val="000000"/>
                  </a:solidFill>
                  <a:latin typeface="Arial Narrow" panose="020B0606020202030204" pitchFamily="34" charset="0"/>
                </a:rPr>
                <a:t>Tightly Coupled Domains</a:t>
              </a:r>
            </a:p>
            <a:p>
              <a:pPr marL="114300" indent="-114300" algn="l">
                <a:spcBef>
                  <a:spcPts val="0"/>
                </a:spcBef>
                <a:spcAft>
                  <a:spcPts val="300"/>
                </a:spcAft>
                <a:buFont typeface="Arial" panose="020B0604020202020204" pitchFamily="34" charset="0"/>
                <a:buChar char="•"/>
                <a:defRPr/>
              </a:pPr>
              <a:r>
                <a:rPr lang="en-US" sz="1200" dirty="0">
                  <a:ln>
                    <a:prstDash val="solid"/>
                  </a:ln>
                  <a:solidFill>
                    <a:srgbClr val="000000">
                      <a:lumMod val="95000"/>
                      <a:lumOff val="5000"/>
                    </a:srgbClr>
                  </a:solidFill>
                  <a:latin typeface="Arial Narrow" panose="020B0606020202030204" pitchFamily="34" charset="0"/>
                </a:rPr>
                <a:t>3000+ PS/PL interconnects</a:t>
              </a:r>
            </a:p>
            <a:p>
              <a:pPr marL="114300" indent="-114300" algn="l">
                <a:spcBef>
                  <a:spcPts val="0"/>
                </a:spcBef>
                <a:spcAft>
                  <a:spcPts val="300"/>
                </a:spcAft>
                <a:buFont typeface="Arial" panose="020B0604020202020204" pitchFamily="34" charset="0"/>
                <a:buChar char="•"/>
                <a:defRPr/>
              </a:pPr>
              <a:r>
                <a:rPr lang="en-US" sz="1200" dirty="0" smtClean="0">
                  <a:ln>
                    <a:prstDash val="solid"/>
                  </a:ln>
                  <a:solidFill>
                    <a:srgbClr val="000000">
                      <a:lumMod val="95000"/>
                      <a:lumOff val="5000"/>
                    </a:srgbClr>
                  </a:solidFill>
                  <a:latin typeface="Arial Narrow" panose="020B0606020202030204" pitchFamily="34" charset="0"/>
                </a:rPr>
                <a:t>Up </a:t>
              </a:r>
              <a:r>
                <a:rPr lang="en-US" sz="1200" dirty="0">
                  <a:ln>
                    <a:prstDash val="solid"/>
                  </a:ln>
                  <a:solidFill>
                    <a:srgbClr val="000000">
                      <a:lumMod val="95000"/>
                      <a:lumOff val="5000"/>
                    </a:srgbClr>
                  </a:solidFill>
                  <a:latin typeface="Arial Narrow" panose="020B0606020202030204" pitchFamily="34" charset="0"/>
                </a:rPr>
                <a:t>to </a:t>
              </a:r>
              <a:r>
                <a:rPr lang="en-US" sz="1200" dirty="0" smtClean="0">
                  <a:ln>
                    <a:prstDash val="solid"/>
                  </a:ln>
                  <a:solidFill>
                    <a:srgbClr val="000000">
                      <a:lumMod val="95000"/>
                      <a:lumOff val="5000"/>
                    </a:srgbClr>
                  </a:solidFill>
                  <a:latin typeface="Arial Narrow" panose="020B0606020202030204" pitchFamily="34" charset="0"/>
                </a:rPr>
                <a:t>100Gb/s </a:t>
              </a:r>
              <a:r>
                <a:rPr lang="en-US" sz="1200" dirty="0">
                  <a:ln>
                    <a:prstDash val="solid"/>
                  </a:ln>
                  <a:solidFill>
                    <a:srgbClr val="000000">
                      <a:lumMod val="95000"/>
                      <a:lumOff val="5000"/>
                    </a:srgbClr>
                  </a:solidFill>
                  <a:latin typeface="Arial Narrow" panose="020B0606020202030204" pitchFamily="34" charset="0"/>
                </a:rPr>
                <a:t>of </a:t>
              </a:r>
              <a:r>
                <a:rPr lang="en-US" sz="1200" dirty="0" smtClean="0">
                  <a:ln>
                    <a:prstDash val="solid"/>
                  </a:ln>
                  <a:solidFill>
                    <a:srgbClr val="000000">
                      <a:lumMod val="95000"/>
                      <a:lumOff val="5000"/>
                    </a:srgbClr>
                  </a:solidFill>
                  <a:latin typeface="Arial Narrow" panose="020B0606020202030204" pitchFamily="34" charset="0"/>
                </a:rPr>
                <a:t>bandwidth</a:t>
              </a:r>
            </a:p>
          </p:txBody>
        </p:sp>
        <p:pic>
          <p:nvPicPr>
            <p:cNvPr id="134" name="Picture 133"/>
            <p:cNvPicPr>
              <a:picLocks noChangeAspect="1"/>
            </p:cNvPicPr>
            <p:nvPr/>
          </p:nvPicPr>
          <p:blipFill rotWithShape="1">
            <a:blip r:embed="rId9">
              <a:extLst>
                <a:ext uri="{28A0092B-C50C-407E-A947-70E740481C1C}">
                  <a14:useLocalDpi xmlns:a14="http://schemas.microsoft.com/office/drawing/2010/main" val="0"/>
                </a:ext>
              </a:extLst>
            </a:blip>
            <a:srcRect l="51485"/>
            <a:stretch/>
          </p:blipFill>
          <p:spPr>
            <a:xfrm>
              <a:off x="6180763" y="4654974"/>
              <a:ext cx="888689" cy="695734"/>
            </a:xfrm>
            <a:prstGeom prst="rect">
              <a:avLst/>
            </a:prstGeom>
          </p:spPr>
        </p:pic>
      </p:grpSp>
      <p:grpSp>
        <p:nvGrpSpPr>
          <p:cNvPr id="27" name="Memory"/>
          <p:cNvGrpSpPr/>
          <p:nvPr/>
        </p:nvGrpSpPr>
        <p:grpSpPr>
          <a:xfrm>
            <a:off x="6233615" y="2179486"/>
            <a:ext cx="2910385" cy="1097280"/>
            <a:chOff x="6216782" y="2177862"/>
            <a:chExt cx="2910385" cy="1097280"/>
          </a:xfrm>
        </p:grpSpPr>
        <p:grpSp>
          <p:nvGrpSpPr>
            <p:cNvPr id="28" name="Group 27"/>
            <p:cNvGrpSpPr/>
            <p:nvPr/>
          </p:nvGrpSpPr>
          <p:grpSpPr>
            <a:xfrm>
              <a:off x="6216782" y="2177862"/>
              <a:ext cx="2910385" cy="1097280"/>
              <a:chOff x="6139673" y="2486243"/>
              <a:chExt cx="2910385" cy="1097280"/>
            </a:xfrm>
          </p:grpSpPr>
          <p:sp>
            <p:nvSpPr>
              <p:cNvPr id="31" name="Rounded Rectangle 30"/>
              <p:cNvSpPr/>
              <p:nvPr/>
            </p:nvSpPr>
            <p:spPr bwMode="auto">
              <a:xfrm>
                <a:off x="6139673" y="2486243"/>
                <a:ext cx="2834640" cy="1097280"/>
              </a:xfrm>
              <a:prstGeom prst="roundRect">
                <a:avLst>
                  <a:gd name="adj" fmla="val 9636"/>
                </a:avLst>
              </a:prstGeom>
              <a:gradFill flip="none" rotWithShape="1">
                <a:gsLst>
                  <a:gs pos="0">
                    <a:schemeClr val="bg1"/>
                  </a:gs>
                  <a:gs pos="96000">
                    <a:schemeClr val="bg1">
                      <a:lumMod val="85000"/>
                    </a:schemeClr>
                  </a:gs>
                  <a:gs pos="100000">
                    <a:schemeClr val="accent1">
                      <a:tint val="23500"/>
                      <a:satMod val="160000"/>
                    </a:schemeClr>
                  </a:gs>
                </a:gsLst>
                <a:path path="circle">
                  <a:fillToRect l="50000" t="50000" r="50000" b="50000"/>
                </a:path>
                <a:tileRect/>
              </a:gradFill>
              <a:ln w="76200" cap="flat" cmpd="sng" algn="ctr">
                <a:noFill/>
                <a:prstDash val="solid"/>
                <a:round/>
                <a:headEnd type="none" w="med" len="med"/>
                <a:tailEnd type="none" w="med" len="med"/>
              </a:ln>
              <a:effectLst/>
              <a:scene3d>
                <a:camera prst="orthographicFront"/>
                <a:lightRig rig="threePt" dir="t"/>
              </a:scene3d>
              <a:sp3d>
                <a:bevelT w="25400"/>
              </a:sp3d>
            </p:spPr>
            <p:txBody>
              <a:bodyPr anchor="ctr">
                <a:scene3d>
                  <a:camera prst="orthographicFront">
                    <a:rot lat="0" lon="0" rev="0"/>
                  </a:camera>
                  <a:lightRig rig="glow" dir="t">
                    <a:rot lat="0" lon="0" rev="3600000"/>
                  </a:lightRig>
                </a:scene3d>
                <a:sp3d prstMaterial="softEdge">
                  <a:contourClr>
                    <a:schemeClr val="accent4">
                      <a:alpha val="95000"/>
                    </a:schemeClr>
                  </a:contourClr>
                </a:sp3d>
              </a:bodyPr>
              <a:lstStyle/>
              <a:p>
                <a:pPr>
                  <a:defRPr/>
                </a:pPr>
                <a:endParaRPr lang="en-US" sz="1400" dirty="0">
                  <a:ln>
                    <a:prstDash val="solid"/>
                  </a:ln>
                  <a:solidFill>
                    <a:srgbClr val="000000">
                      <a:lumMod val="95000"/>
                      <a:lumOff val="5000"/>
                    </a:srgbClr>
                  </a:solidFill>
                  <a:latin typeface="Arial Narrow" panose="020B0606020202030204" pitchFamily="34" charset="0"/>
                </a:endParaRPr>
              </a:p>
            </p:txBody>
          </p:sp>
          <p:sp>
            <p:nvSpPr>
              <p:cNvPr id="32" name="TextBox 31"/>
              <p:cNvSpPr txBox="1"/>
              <p:nvPr/>
            </p:nvSpPr>
            <p:spPr bwMode="auto">
              <a:xfrm>
                <a:off x="6685983" y="2519954"/>
                <a:ext cx="2364075" cy="977191"/>
              </a:xfrm>
              <a:prstGeom prst="rect">
                <a:avLst/>
              </a:prstGeom>
              <a:noFill/>
            </p:spPr>
            <p:txBody>
              <a:bodyPr wrap="square">
                <a:spAutoFit/>
                <a:scene3d>
                  <a:camera prst="orthographicFront">
                    <a:rot lat="0" lon="0" rev="0"/>
                  </a:camera>
                  <a:lightRig rig="glow" dir="t">
                    <a:rot lat="0" lon="0" rev="3600000"/>
                  </a:lightRig>
                </a:scene3d>
                <a:sp3d prstMaterial="softEdge">
                  <a:contourClr>
                    <a:schemeClr val="accent4">
                      <a:alpha val="95000"/>
                    </a:schemeClr>
                  </a:contourClr>
                </a:sp3d>
              </a:bodyPr>
              <a:lstStyle/>
              <a:p>
                <a:pPr algn="l">
                  <a:spcBef>
                    <a:spcPts val="0"/>
                  </a:spcBef>
                  <a:spcAft>
                    <a:spcPts val="300"/>
                  </a:spcAft>
                  <a:defRPr/>
                </a:pPr>
                <a:r>
                  <a:rPr lang="en-US" sz="1400" b="1" dirty="0" smtClean="0">
                    <a:ln>
                      <a:prstDash val="solid"/>
                    </a:ln>
                    <a:solidFill>
                      <a:srgbClr val="000000">
                        <a:lumMod val="95000"/>
                        <a:lumOff val="5000"/>
                      </a:srgbClr>
                    </a:solidFill>
                    <a:latin typeface="Arial Narrow" panose="020B0606020202030204" pitchFamily="34" charset="0"/>
                  </a:rPr>
                  <a:t>High Bandwidth Memory</a:t>
                </a:r>
              </a:p>
              <a:p>
                <a:pPr marL="174625" indent="-114300" algn="l">
                  <a:spcBef>
                    <a:spcPts val="0"/>
                  </a:spcBef>
                  <a:spcAft>
                    <a:spcPts val="300"/>
                  </a:spcAft>
                  <a:buFont typeface="Arial" panose="020B0604020202020204" pitchFamily="34" charset="0"/>
                  <a:buChar char="•"/>
                  <a:defRPr/>
                </a:pPr>
                <a:r>
                  <a:rPr lang="en-US" sz="1200" dirty="0" smtClean="0">
                    <a:ln>
                      <a:prstDash val="solid"/>
                    </a:ln>
                    <a:solidFill>
                      <a:srgbClr val="000000">
                        <a:lumMod val="95000"/>
                        <a:lumOff val="5000"/>
                      </a:srgbClr>
                    </a:solidFill>
                    <a:latin typeface="Arial Narrow" panose="020B0606020202030204" pitchFamily="34" charset="0"/>
                  </a:rPr>
                  <a:t>L1/L2 CPU Caches</a:t>
                </a:r>
              </a:p>
              <a:p>
                <a:pPr marL="174625" indent="-114300" algn="l">
                  <a:spcBef>
                    <a:spcPts val="0"/>
                  </a:spcBef>
                  <a:spcAft>
                    <a:spcPts val="300"/>
                  </a:spcAft>
                  <a:buFont typeface="Arial" panose="020B0604020202020204" pitchFamily="34" charset="0"/>
                  <a:buChar char="•"/>
                  <a:defRPr/>
                </a:pPr>
                <a:r>
                  <a:rPr lang="en-US" sz="1200" dirty="0" smtClean="0">
                    <a:ln>
                      <a:prstDash val="solid"/>
                    </a:ln>
                    <a:solidFill>
                      <a:srgbClr val="000000">
                        <a:lumMod val="95000"/>
                        <a:lumOff val="5000"/>
                      </a:srgbClr>
                    </a:solidFill>
                    <a:latin typeface="Arial Narrow" panose="020B0606020202030204" pitchFamily="34" charset="0"/>
                  </a:rPr>
                  <a:t>Dedicated On-Chip Memory (OCM)</a:t>
                </a:r>
              </a:p>
              <a:p>
                <a:pPr marL="174625" indent="-114300" algn="l">
                  <a:spcBef>
                    <a:spcPts val="0"/>
                  </a:spcBef>
                  <a:spcAft>
                    <a:spcPts val="300"/>
                  </a:spcAft>
                  <a:buFont typeface="Arial" panose="020B0604020202020204" pitchFamily="34" charset="0"/>
                  <a:buChar char="•"/>
                  <a:defRPr/>
                </a:pPr>
                <a:r>
                  <a:rPr lang="en-US" sz="1200" dirty="0" smtClean="0">
                    <a:ln>
                      <a:prstDash val="solid"/>
                    </a:ln>
                    <a:solidFill>
                      <a:srgbClr val="000000">
                        <a:lumMod val="95000"/>
                        <a:lumOff val="5000"/>
                      </a:srgbClr>
                    </a:solidFill>
                    <a:latin typeface="Arial Narrow" panose="020B0606020202030204" pitchFamily="34" charset="0"/>
                  </a:rPr>
                  <a:t>DDR3</a:t>
                </a:r>
                <a:r>
                  <a:rPr lang="en-US" sz="1200" dirty="0">
                    <a:ln>
                      <a:prstDash val="solid"/>
                    </a:ln>
                    <a:solidFill>
                      <a:srgbClr val="000000">
                        <a:lumMod val="95000"/>
                        <a:lumOff val="5000"/>
                      </a:srgbClr>
                    </a:solidFill>
                    <a:latin typeface="Arial Narrow" panose="020B0606020202030204" pitchFamily="34" charset="0"/>
                  </a:rPr>
                  <a:t>, DDR2, LPDDR2 w/ </a:t>
                </a:r>
                <a:r>
                  <a:rPr lang="en-US" sz="1200" dirty="0" smtClean="0">
                    <a:ln>
                      <a:prstDash val="solid"/>
                    </a:ln>
                    <a:solidFill>
                      <a:srgbClr val="000000">
                        <a:lumMod val="95000"/>
                        <a:lumOff val="5000"/>
                      </a:srgbClr>
                    </a:solidFill>
                    <a:latin typeface="Arial Narrow" panose="020B0606020202030204" pitchFamily="34" charset="0"/>
                  </a:rPr>
                  <a:t>ECC</a:t>
                </a:r>
                <a:endParaRPr lang="en-US" sz="1200" dirty="0">
                  <a:ln>
                    <a:prstDash val="solid"/>
                  </a:ln>
                  <a:solidFill>
                    <a:srgbClr val="000000">
                      <a:lumMod val="95000"/>
                      <a:lumOff val="5000"/>
                    </a:srgbClr>
                  </a:solidFill>
                  <a:latin typeface="Arial Narrow" panose="020B0606020202030204" pitchFamily="34" charset="0"/>
                </a:endParaRPr>
              </a:p>
            </p:txBody>
          </p:sp>
        </p:grpSp>
        <p:pic>
          <p:nvPicPr>
            <p:cNvPr id="29" name="Picture 2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0916663">
              <a:off x="6280872" y="2236610"/>
              <a:ext cx="463585" cy="875975"/>
            </a:xfrm>
            <a:prstGeom prst="rect">
              <a:avLst/>
            </a:prstGeom>
          </p:spPr>
        </p:pic>
        <p:pic>
          <p:nvPicPr>
            <p:cNvPr id="30" name="Picture 2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1432125">
              <a:off x="6428386" y="2264818"/>
              <a:ext cx="463585" cy="875975"/>
            </a:xfrm>
            <a:prstGeom prst="rect">
              <a:avLst/>
            </a:prstGeom>
          </p:spPr>
        </p:pic>
      </p:grpSp>
      <p:sp>
        <p:nvSpPr>
          <p:cNvPr id="40" name="0-Chip (Flat) (Real One)"/>
          <p:cNvSpPr/>
          <p:nvPr/>
        </p:nvSpPr>
        <p:spPr bwMode="auto">
          <a:xfrm>
            <a:off x="2476165" y="1273077"/>
            <a:ext cx="4006221" cy="4017334"/>
          </a:xfrm>
          <a:prstGeom prst="rect">
            <a:avLst/>
          </a:prstGeom>
          <a:solidFill>
            <a:schemeClr val="bg1">
              <a:lumMod val="65000"/>
            </a:schemeClr>
          </a:solidFill>
          <a:ln w="9525">
            <a:solidFill>
              <a:schemeClr val="bg1">
                <a:lumMod val="85000"/>
              </a:schemeClr>
            </a:solidFill>
            <a:miter lim="800000"/>
            <a:headEnd/>
            <a:tailEnd/>
          </a:ln>
          <a:effectLst>
            <a:outerShdw blurRad="431800" sx="102000" sy="102000" algn="ctr" rotWithShape="0">
              <a:schemeClr val="tx1">
                <a:alpha val="40000"/>
              </a:schemeClr>
            </a:outerShdw>
          </a:effectLst>
          <a:scene3d>
            <a:camera prst="perspectiveFront" fov="3900000">
              <a:rot lat="19164000" lon="19950000" rev="1518000"/>
            </a:camera>
            <a:lightRig rig="threePt" dir="t"/>
          </a:scene3d>
          <a:sp3d extrusionH="203200">
            <a:bevelT w="209550" prst="convex"/>
          </a:sp3d>
        </p:spPr>
        <p:txBody>
          <a:bodyPr vert="horz" wrap="square" lIns="91440" tIns="45720" rIns="91440" bIns="45720" numCol="1" rtlCol="0" anchor="ctr" anchorCtr="0" compatLnSpc="1">
            <a:prstTxWarp prst="textNoShape">
              <a:avLst/>
            </a:prstTxWarp>
            <a:noAutofit/>
          </a:bodyPr>
          <a:lstStyle/>
          <a:p>
            <a:endParaRPr lang="en-US" sz="2400" dirty="0">
              <a:solidFill>
                <a:srgbClr val="000000"/>
              </a:solidFill>
            </a:endParaRPr>
          </a:p>
        </p:txBody>
      </p:sp>
      <p:grpSp>
        <p:nvGrpSpPr>
          <p:cNvPr id="41" name="1-PS-PL"/>
          <p:cNvGrpSpPr/>
          <p:nvPr/>
        </p:nvGrpSpPr>
        <p:grpSpPr>
          <a:xfrm>
            <a:off x="2499315" y="1226777"/>
            <a:ext cx="4006221" cy="4017334"/>
            <a:chOff x="-5704561" y="1838603"/>
            <a:chExt cx="5145748" cy="4017334"/>
          </a:xfrm>
          <a:scene3d>
            <a:camera prst="perspectiveFront" fov="3900000">
              <a:rot lat="19164000" lon="19950000" rev="1518000"/>
            </a:camera>
            <a:lightRig rig="balanced" dir="t"/>
          </a:scene3d>
        </p:grpSpPr>
        <p:sp>
          <p:nvSpPr>
            <p:cNvPr id="42" name="0-Chip (Flat)"/>
            <p:cNvSpPr/>
            <p:nvPr/>
          </p:nvSpPr>
          <p:spPr bwMode="auto">
            <a:xfrm>
              <a:off x="-5704561" y="1838603"/>
              <a:ext cx="5145748" cy="4017334"/>
            </a:xfrm>
            <a:prstGeom prst="rect">
              <a:avLst/>
            </a:prstGeom>
            <a:noFill/>
            <a:ln w="9525">
              <a:noFill/>
              <a:miter lim="800000"/>
              <a:headEnd/>
              <a:tailEnd/>
            </a:ln>
            <a:sp3d extrusionH="12700">
              <a:bevelT w="209550" prst="convex"/>
            </a:sp3d>
          </p:spPr>
          <p:txBody>
            <a:bodyPr vert="horz" wrap="square" lIns="91440" tIns="45720" rIns="91440" bIns="45720" numCol="1" rtlCol="0" anchor="ctr" anchorCtr="0" compatLnSpc="1">
              <a:prstTxWarp prst="textNoShape">
                <a:avLst/>
              </a:prstTxWarp>
              <a:noAutofit/>
            </a:bodyPr>
            <a:lstStyle/>
            <a:p>
              <a:endParaRPr lang="en-US" sz="2000" dirty="0">
                <a:solidFill>
                  <a:srgbClr val="000000"/>
                </a:solidFill>
              </a:endParaRPr>
            </a:p>
          </p:txBody>
        </p:sp>
        <p:grpSp>
          <p:nvGrpSpPr>
            <p:cNvPr id="43" name="PS-PL (Flat)"/>
            <p:cNvGrpSpPr/>
            <p:nvPr/>
          </p:nvGrpSpPr>
          <p:grpSpPr>
            <a:xfrm>
              <a:off x="-5464961" y="2059088"/>
              <a:ext cx="4677877" cy="3584911"/>
              <a:chOff x="9822306" y="2060067"/>
              <a:chExt cx="3058160" cy="3641665"/>
            </a:xfrm>
          </p:grpSpPr>
          <p:sp>
            <p:nvSpPr>
              <p:cNvPr id="44" name="Rectangle 43"/>
              <p:cNvSpPr/>
              <p:nvPr/>
            </p:nvSpPr>
            <p:spPr bwMode="auto">
              <a:xfrm>
                <a:off x="9822306" y="4769380"/>
                <a:ext cx="3058160" cy="932352"/>
              </a:xfrm>
              <a:prstGeom prst="rect">
                <a:avLst/>
              </a:prstGeom>
              <a:gradFill>
                <a:gsLst>
                  <a:gs pos="0">
                    <a:srgbClr val="FFCC00"/>
                  </a:gs>
                  <a:gs pos="100000">
                    <a:srgbClr val="FFFF00"/>
                  </a:gs>
                </a:gsLst>
                <a:lin ang="2700000" scaled="1"/>
              </a:gradFill>
              <a:ln w="9525">
                <a:noFill/>
                <a:miter lim="800000"/>
                <a:headEnd/>
                <a:tailEnd/>
              </a:ln>
              <a:sp3d extrusionH="69850">
                <a:bevelT h="50800" prst="convex"/>
              </a:sp3d>
            </p:spPr>
            <p:txBody>
              <a:bodyPr vert="horz" wrap="none" lIns="182880" tIns="91440" rIns="91440" bIns="45720" numCol="1" rtlCol="0" anchor="t" anchorCtr="0" compatLnSpc="1">
                <a:prstTxWarp prst="textNoShape">
                  <a:avLst/>
                </a:prstTxWarp>
                <a:noAutofit/>
              </a:bodyPr>
              <a:lstStyle/>
              <a:p>
                <a:pPr algn="l"/>
                <a:r>
                  <a:rPr lang="en-US" sz="1600" b="1" dirty="0" smtClean="0">
                    <a:solidFill>
                      <a:srgbClr val="000000"/>
                    </a:solidFill>
                    <a:latin typeface="Arial Narrow" panose="020B0606020202030204" pitchFamily="34" charset="0"/>
                  </a:rPr>
                  <a:t>Programmable Logic </a:t>
                </a:r>
                <a:endParaRPr lang="en-US" sz="1600" b="1" dirty="0">
                  <a:solidFill>
                    <a:srgbClr val="000000"/>
                  </a:solidFill>
                  <a:latin typeface="Arial Narrow" panose="020B0606020202030204" pitchFamily="34" charset="0"/>
                </a:endParaRPr>
              </a:p>
            </p:txBody>
          </p:sp>
          <p:sp>
            <p:nvSpPr>
              <p:cNvPr id="45" name="Rectangle 44"/>
              <p:cNvSpPr/>
              <p:nvPr/>
            </p:nvSpPr>
            <p:spPr bwMode="auto">
              <a:xfrm>
                <a:off x="9822306" y="2060067"/>
                <a:ext cx="3058160" cy="2666249"/>
              </a:xfrm>
              <a:prstGeom prst="rect">
                <a:avLst/>
              </a:prstGeom>
              <a:gradFill>
                <a:gsLst>
                  <a:gs pos="0">
                    <a:srgbClr val="C2D2DD"/>
                  </a:gs>
                  <a:gs pos="46000">
                    <a:srgbClr val="F7FBFF">
                      <a:lumMod val="87000"/>
                      <a:lumOff val="13000"/>
                    </a:srgbClr>
                  </a:gs>
                  <a:gs pos="100000">
                    <a:srgbClr val="BDCEDE"/>
                  </a:gs>
                </a:gsLst>
                <a:lin ang="10800000" scaled="1"/>
              </a:gradFill>
              <a:ln w="9525">
                <a:noFill/>
                <a:miter lim="800000"/>
                <a:headEnd/>
                <a:tailEnd/>
              </a:ln>
              <a:sp3d extrusionH="69850">
                <a:bevelT h="50800" prst="convex"/>
              </a:sp3d>
            </p:spPr>
            <p:txBody>
              <a:bodyPr vert="horz" wrap="none" lIns="182880" tIns="91440" rIns="91440" bIns="45720" numCol="1" rtlCol="0" anchor="t" anchorCtr="0" compatLnSpc="1">
                <a:prstTxWarp prst="textNoShape">
                  <a:avLst/>
                </a:prstTxWarp>
                <a:noAutofit/>
              </a:bodyPr>
              <a:lstStyle/>
              <a:p>
                <a:pPr algn="l"/>
                <a:r>
                  <a:rPr lang="en-US" sz="1600" b="1" dirty="0">
                    <a:solidFill>
                      <a:srgbClr val="000000"/>
                    </a:solidFill>
                    <a:latin typeface="Arial Narrow" panose="020B0606020202030204" pitchFamily="34" charset="0"/>
                  </a:rPr>
                  <a:t>Processing System</a:t>
                </a:r>
              </a:p>
            </p:txBody>
          </p:sp>
        </p:grpSp>
      </p:grpSp>
      <p:grpSp>
        <p:nvGrpSpPr>
          <p:cNvPr id="46" name="2-Blocks (1st Layer)"/>
          <p:cNvGrpSpPr/>
          <p:nvPr/>
        </p:nvGrpSpPr>
        <p:grpSpPr>
          <a:xfrm>
            <a:off x="2499315" y="1226777"/>
            <a:ext cx="4006221" cy="4017334"/>
            <a:chOff x="1822295" y="1088358"/>
            <a:chExt cx="4406841" cy="4017334"/>
          </a:xfrm>
          <a:scene3d>
            <a:camera prst="perspectiveFront" fov="3900000">
              <a:rot lat="19164000" lon="19950000" rev="1518000"/>
            </a:camera>
            <a:lightRig rig="threePt" dir="t"/>
          </a:scene3d>
        </p:grpSpPr>
        <p:sp>
          <p:nvSpPr>
            <p:cNvPr id="47" name="0-Chip (Flat)"/>
            <p:cNvSpPr/>
            <p:nvPr/>
          </p:nvSpPr>
          <p:spPr bwMode="auto">
            <a:xfrm>
              <a:off x="1822295" y="1088358"/>
              <a:ext cx="4406841" cy="4017334"/>
            </a:xfrm>
            <a:prstGeom prst="rect">
              <a:avLst/>
            </a:prstGeom>
            <a:noFill/>
            <a:ln w="9525">
              <a:noFill/>
              <a:miter lim="800000"/>
              <a:headEnd/>
              <a:tailEnd/>
            </a:ln>
            <a:sp3d extrusionH="12700">
              <a:bevelT w="209550" prst="convex"/>
            </a:sp3d>
          </p:spPr>
          <p:txBody>
            <a:bodyPr vert="horz" wrap="square" lIns="91440" tIns="45720" rIns="91440" bIns="45720" numCol="1" rtlCol="0" anchor="ctr" anchorCtr="0" compatLnSpc="1">
              <a:prstTxWarp prst="textNoShape">
                <a:avLst/>
              </a:prstTxWarp>
              <a:noAutofit/>
            </a:bodyPr>
            <a:lstStyle/>
            <a:p>
              <a:endParaRPr lang="en-US" sz="2000" dirty="0">
                <a:solidFill>
                  <a:srgbClr val="000000"/>
                </a:solidFill>
              </a:endParaRPr>
            </a:p>
          </p:txBody>
        </p:sp>
        <p:sp>
          <p:nvSpPr>
            <p:cNvPr id="49" name="APU"/>
            <p:cNvSpPr/>
            <p:nvPr/>
          </p:nvSpPr>
          <p:spPr bwMode="auto">
            <a:xfrm>
              <a:off x="3158699" y="2323698"/>
              <a:ext cx="2462707" cy="1204975"/>
            </a:xfrm>
            <a:prstGeom prst="roundRect">
              <a:avLst>
                <a:gd name="adj" fmla="val 1144"/>
              </a:avLst>
            </a:prstGeom>
            <a:solidFill>
              <a:srgbClr val="5F9F87"/>
            </a:solidFill>
            <a:ln w="9525">
              <a:noFill/>
              <a:miter lim="800000"/>
              <a:headEnd/>
              <a:tailEnd/>
            </a:ln>
            <a:sp3d>
              <a:bevelT w="63500" h="19050" prst="cross"/>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endParaRPr lang="en-US" sz="11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endParaRPr>
            </a:p>
          </p:txBody>
        </p:sp>
        <p:sp>
          <p:nvSpPr>
            <p:cNvPr id="50" name="Rounded Rectangle 49"/>
            <p:cNvSpPr/>
            <p:nvPr/>
          </p:nvSpPr>
          <p:spPr bwMode="auto">
            <a:xfrm>
              <a:off x="2864628" y="1632416"/>
              <a:ext cx="1262895" cy="404026"/>
            </a:xfrm>
            <a:prstGeom prst="roundRect">
              <a:avLst>
                <a:gd name="adj" fmla="val 4004"/>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2700000" scaled="1"/>
              <a:tileRect/>
            </a:gradFill>
            <a:ln w="9525">
              <a:noFill/>
              <a:miter lim="800000"/>
              <a:headEnd/>
              <a:tailEnd/>
            </a:ln>
            <a:sp3d>
              <a:bevelT w="63500" h="19050" prst="cross"/>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1100" b="1" dirty="0" smtClean="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rPr>
                <a:t>Flash Controller</a:t>
              </a:r>
              <a:endParaRPr lang="en-US" sz="11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endParaRPr>
            </a:p>
          </p:txBody>
        </p:sp>
        <p:sp>
          <p:nvSpPr>
            <p:cNvPr id="51" name="SPI"/>
            <p:cNvSpPr/>
            <p:nvPr/>
          </p:nvSpPr>
          <p:spPr bwMode="auto">
            <a:xfrm>
              <a:off x="2180105" y="1939311"/>
              <a:ext cx="560243" cy="186897"/>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900" dirty="0" smtClean="0">
                  <a:ln>
                    <a:prstDash val="solid"/>
                  </a:ln>
                  <a:solidFill>
                    <a:srgbClr val="000000"/>
                  </a:solidFill>
                  <a:latin typeface="Arial Narrow" panose="020B0606020202030204" pitchFamily="34" charset="0"/>
                </a:rPr>
                <a:t>SPI</a:t>
              </a:r>
              <a:endParaRPr lang="en-US" sz="900" baseline="30000" dirty="0">
                <a:ln>
                  <a:prstDash val="solid"/>
                </a:ln>
                <a:solidFill>
                  <a:srgbClr val="000000"/>
                </a:solidFill>
                <a:latin typeface="Arial Narrow" panose="020B0606020202030204" pitchFamily="34" charset="0"/>
              </a:endParaRPr>
            </a:p>
          </p:txBody>
        </p:sp>
        <p:sp>
          <p:nvSpPr>
            <p:cNvPr id="52" name="I2C"/>
            <p:cNvSpPr/>
            <p:nvPr/>
          </p:nvSpPr>
          <p:spPr bwMode="auto">
            <a:xfrm>
              <a:off x="2180104" y="2179324"/>
              <a:ext cx="560243" cy="186897"/>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900" dirty="0" smtClean="0">
                  <a:ln>
                    <a:prstDash val="solid"/>
                  </a:ln>
                  <a:solidFill>
                    <a:srgbClr val="000000"/>
                  </a:solidFill>
                  <a:latin typeface="Arial Narrow" panose="020B0606020202030204" pitchFamily="34" charset="0"/>
                </a:rPr>
                <a:t>I2C</a:t>
              </a:r>
              <a:endParaRPr lang="en-US" sz="900" baseline="30000" dirty="0">
                <a:ln>
                  <a:prstDash val="solid"/>
                </a:ln>
                <a:solidFill>
                  <a:srgbClr val="000000"/>
                </a:solidFill>
                <a:latin typeface="Arial Narrow" panose="020B0606020202030204" pitchFamily="34" charset="0"/>
              </a:endParaRPr>
            </a:p>
          </p:txBody>
        </p:sp>
        <p:sp>
          <p:nvSpPr>
            <p:cNvPr id="53" name="CAN"/>
            <p:cNvSpPr/>
            <p:nvPr/>
          </p:nvSpPr>
          <p:spPr bwMode="auto">
            <a:xfrm>
              <a:off x="2180105" y="2419337"/>
              <a:ext cx="560243" cy="186897"/>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900" dirty="0" smtClean="0">
                  <a:ln>
                    <a:prstDash val="solid"/>
                  </a:ln>
                  <a:solidFill>
                    <a:srgbClr val="000000"/>
                  </a:solidFill>
                  <a:latin typeface="Arial Narrow" panose="020B0606020202030204" pitchFamily="34" charset="0"/>
                </a:rPr>
                <a:t>CAN</a:t>
              </a:r>
              <a:endParaRPr lang="en-US" sz="900" baseline="30000" dirty="0">
                <a:ln>
                  <a:prstDash val="solid"/>
                </a:ln>
                <a:solidFill>
                  <a:srgbClr val="000000"/>
                </a:solidFill>
                <a:latin typeface="Arial Narrow" panose="020B0606020202030204" pitchFamily="34" charset="0"/>
              </a:endParaRPr>
            </a:p>
          </p:txBody>
        </p:sp>
        <p:sp>
          <p:nvSpPr>
            <p:cNvPr id="54" name="UART"/>
            <p:cNvSpPr/>
            <p:nvPr/>
          </p:nvSpPr>
          <p:spPr bwMode="auto">
            <a:xfrm>
              <a:off x="2180104" y="2659350"/>
              <a:ext cx="560243" cy="186897"/>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900" dirty="0" smtClean="0">
                  <a:ln>
                    <a:prstDash val="solid"/>
                  </a:ln>
                  <a:solidFill>
                    <a:srgbClr val="000000"/>
                  </a:solidFill>
                  <a:latin typeface="Arial Narrow" panose="020B0606020202030204" pitchFamily="34" charset="0"/>
                </a:rPr>
                <a:t>UART</a:t>
              </a:r>
              <a:endParaRPr lang="en-US" sz="900" baseline="30000" dirty="0">
                <a:ln>
                  <a:prstDash val="solid"/>
                </a:ln>
                <a:solidFill>
                  <a:srgbClr val="000000"/>
                </a:solidFill>
                <a:latin typeface="Arial Narrow" panose="020B0606020202030204" pitchFamily="34" charset="0"/>
              </a:endParaRPr>
            </a:p>
          </p:txBody>
        </p:sp>
        <p:sp>
          <p:nvSpPr>
            <p:cNvPr id="55" name="GPIO"/>
            <p:cNvSpPr/>
            <p:nvPr/>
          </p:nvSpPr>
          <p:spPr bwMode="auto">
            <a:xfrm>
              <a:off x="2180105" y="2899363"/>
              <a:ext cx="560243" cy="186897"/>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900" dirty="0" smtClean="0">
                  <a:ln>
                    <a:prstDash val="solid"/>
                  </a:ln>
                  <a:solidFill>
                    <a:srgbClr val="000000"/>
                  </a:solidFill>
                  <a:latin typeface="Arial Narrow" panose="020B0606020202030204" pitchFamily="34" charset="0"/>
                </a:rPr>
                <a:t>GPIO</a:t>
              </a:r>
              <a:endParaRPr lang="en-US" sz="900" baseline="30000" dirty="0">
                <a:ln>
                  <a:prstDash val="solid"/>
                </a:ln>
                <a:solidFill>
                  <a:srgbClr val="000000"/>
                </a:solidFill>
                <a:latin typeface="Arial Narrow" panose="020B0606020202030204" pitchFamily="34" charset="0"/>
              </a:endParaRPr>
            </a:p>
          </p:txBody>
        </p:sp>
        <p:sp>
          <p:nvSpPr>
            <p:cNvPr id="56" name="SDIO"/>
            <p:cNvSpPr/>
            <p:nvPr/>
          </p:nvSpPr>
          <p:spPr bwMode="auto">
            <a:xfrm>
              <a:off x="2180105" y="3139376"/>
              <a:ext cx="560243" cy="186897"/>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900" dirty="0" smtClean="0">
                  <a:ln>
                    <a:prstDash val="solid"/>
                  </a:ln>
                  <a:solidFill>
                    <a:srgbClr val="000000"/>
                  </a:solidFill>
                  <a:latin typeface="Arial Narrow" panose="020B0606020202030204" pitchFamily="34" charset="0"/>
                </a:rPr>
                <a:t>SDIO</a:t>
              </a:r>
              <a:endParaRPr lang="en-US" sz="900" baseline="30000" dirty="0">
                <a:ln>
                  <a:prstDash val="solid"/>
                </a:ln>
                <a:solidFill>
                  <a:srgbClr val="000000"/>
                </a:solidFill>
                <a:latin typeface="Arial Narrow" panose="020B0606020202030204" pitchFamily="34" charset="0"/>
              </a:endParaRPr>
            </a:p>
          </p:txBody>
        </p:sp>
        <p:sp>
          <p:nvSpPr>
            <p:cNvPr id="57" name="USB"/>
            <p:cNvSpPr/>
            <p:nvPr/>
          </p:nvSpPr>
          <p:spPr bwMode="auto">
            <a:xfrm>
              <a:off x="2180105" y="3379389"/>
              <a:ext cx="560243" cy="186897"/>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900" dirty="0" smtClean="0">
                  <a:ln>
                    <a:prstDash val="solid"/>
                  </a:ln>
                  <a:solidFill>
                    <a:srgbClr val="000000"/>
                  </a:solidFill>
                  <a:latin typeface="Arial Narrow" panose="020B0606020202030204" pitchFamily="34" charset="0"/>
                </a:rPr>
                <a:t>USB</a:t>
              </a:r>
              <a:endParaRPr lang="en-US" sz="900" baseline="30000" dirty="0">
                <a:ln>
                  <a:prstDash val="solid"/>
                </a:ln>
                <a:solidFill>
                  <a:srgbClr val="000000"/>
                </a:solidFill>
                <a:latin typeface="Arial Narrow" panose="020B0606020202030204" pitchFamily="34" charset="0"/>
              </a:endParaRPr>
            </a:p>
          </p:txBody>
        </p:sp>
        <p:sp>
          <p:nvSpPr>
            <p:cNvPr id="58" name="GigE"/>
            <p:cNvSpPr/>
            <p:nvPr/>
          </p:nvSpPr>
          <p:spPr bwMode="auto">
            <a:xfrm>
              <a:off x="2186202" y="3619401"/>
              <a:ext cx="560243" cy="186897"/>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900" dirty="0" smtClean="0">
                  <a:ln>
                    <a:prstDash val="solid"/>
                  </a:ln>
                  <a:solidFill>
                    <a:srgbClr val="000000"/>
                  </a:solidFill>
                  <a:latin typeface="Arial Narrow" panose="020B0606020202030204" pitchFamily="34" charset="0"/>
                </a:rPr>
                <a:t>GigE</a:t>
              </a:r>
              <a:endParaRPr lang="en-US" sz="900" baseline="30000" dirty="0">
                <a:ln>
                  <a:prstDash val="solid"/>
                </a:ln>
                <a:solidFill>
                  <a:srgbClr val="000000"/>
                </a:solidFill>
                <a:latin typeface="Arial Narrow" panose="020B0606020202030204" pitchFamily="34" charset="0"/>
              </a:endParaRPr>
            </a:p>
          </p:txBody>
        </p:sp>
        <p:sp>
          <p:nvSpPr>
            <p:cNvPr id="59" name="Rounded Rectangle 58"/>
            <p:cNvSpPr/>
            <p:nvPr/>
          </p:nvSpPr>
          <p:spPr bwMode="auto">
            <a:xfrm>
              <a:off x="4162895" y="1632416"/>
              <a:ext cx="1262895" cy="404026"/>
            </a:xfrm>
            <a:prstGeom prst="roundRect">
              <a:avLst>
                <a:gd name="adj" fmla="val 4004"/>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2700000" scaled="1"/>
              <a:tileRect/>
            </a:gradFill>
            <a:ln w="9525">
              <a:noFill/>
              <a:miter lim="800000"/>
              <a:headEnd/>
              <a:tailEnd/>
            </a:ln>
            <a:sp3d>
              <a:bevelT w="63500" h="19050" prst="cross"/>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pPr>
                <a:lnSpc>
                  <a:spcPct val="90000"/>
                </a:lnSpc>
              </a:pPr>
              <a:r>
                <a:rPr lang="en-US" sz="11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rPr>
                <a:t>Memory Controller</a:t>
              </a:r>
              <a:br>
                <a:rPr lang="en-US" sz="11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rPr>
              </a:br>
              <a:r>
                <a:rPr lang="en-US" sz="1000"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rPr>
                <a:t>DDR3, DDR2, LPDDR2</a:t>
              </a:r>
            </a:p>
          </p:txBody>
        </p:sp>
        <p:sp>
          <p:nvSpPr>
            <p:cNvPr id="60" name="PCIe Gen2"/>
            <p:cNvSpPr/>
            <p:nvPr/>
          </p:nvSpPr>
          <p:spPr bwMode="auto">
            <a:xfrm>
              <a:off x="3589824" y="4326199"/>
              <a:ext cx="791864" cy="375874"/>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1200" dirty="0" err="1">
                  <a:ln>
                    <a:prstDash val="solid"/>
                  </a:ln>
                  <a:solidFill>
                    <a:srgbClr val="000000"/>
                  </a:solidFill>
                  <a:latin typeface="Arial Narrow" panose="020B0606020202030204" pitchFamily="34" charset="0"/>
                </a:rPr>
                <a:t>PCIe</a:t>
              </a:r>
              <a:r>
                <a:rPr lang="en-US" sz="1200" dirty="0">
                  <a:ln>
                    <a:prstDash val="solid"/>
                  </a:ln>
                  <a:solidFill>
                    <a:srgbClr val="000000"/>
                  </a:solidFill>
                  <a:latin typeface="Arial Narrow" panose="020B0606020202030204" pitchFamily="34" charset="0"/>
                </a:rPr>
                <a:t> Gen2</a:t>
              </a:r>
            </a:p>
          </p:txBody>
        </p:sp>
        <p:sp>
          <p:nvSpPr>
            <p:cNvPr id="61" name="ADC"/>
            <p:cNvSpPr/>
            <p:nvPr/>
          </p:nvSpPr>
          <p:spPr bwMode="auto">
            <a:xfrm>
              <a:off x="2211918" y="4326199"/>
              <a:ext cx="791864" cy="375874"/>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1200" dirty="0">
                  <a:ln>
                    <a:prstDash val="solid"/>
                  </a:ln>
                  <a:solidFill>
                    <a:srgbClr val="000000"/>
                  </a:solidFill>
                  <a:latin typeface="Arial Narrow" panose="020B0606020202030204" pitchFamily="34" charset="0"/>
                </a:rPr>
                <a:t>ADC</a:t>
              </a:r>
              <a:endParaRPr lang="en-US" sz="900" dirty="0">
                <a:ln>
                  <a:prstDash val="solid"/>
                </a:ln>
                <a:solidFill>
                  <a:srgbClr val="000000"/>
                </a:solidFill>
                <a:latin typeface="Arial Narrow" panose="020B0606020202030204" pitchFamily="34" charset="0"/>
              </a:endParaRPr>
            </a:p>
          </p:txBody>
        </p:sp>
        <p:sp>
          <p:nvSpPr>
            <p:cNvPr id="62" name="Rectangle 61"/>
            <p:cNvSpPr/>
            <p:nvPr/>
          </p:nvSpPr>
          <p:spPr bwMode="auto">
            <a:xfrm>
              <a:off x="4097936" y="3607954"/>
              <a:ext cx="597733" cy="532676"/>
            </a:xfrm>
            <a:prstGeom prst="rect">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2700000" scaled="1"/>
              <a:tileRect/>
            </a:gradFill>
            <a:ln w="9525">
              <a:noFill/>
              <a:miter lim="800000"/>
              <a:headEnd/>
              <a:tailEnd/>
            </a:ln>
            <a:sp3d>
              <a:bevelT w="63500" h="19050" prst="cross"/>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pPr>
                <a:lnSpc>
                  <a:spcPct val="90000"/>
                </a:lnSpc>
              </a:pPr>
              <a:r>
                <a:rPr lang="en-US" sz="10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rPr>
                <a:t>Security</a:t>
              </a:r>
              <a:br>
                <a:rPr lang="en-US" sz="10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rPr>
              </a:br>
              <a:r>
                <a:rPr lang="en-US" sz="900"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rPr>
                <a:t>AES, </a:t>
              </a:r>
              <a:br>
                <a:rPr lang="en-US" sz="900"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rPr>
              </a:br>
              <a:r>
                <a:rPr lang="en-US" sz="900"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rPr>
                <a:t>SHA, RSA</a:t>
              </a:r>
              <a:endParaRPr lang="en-US" sz="1000"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endParaRPr>
            </a:p>
          </p:txBody>
        </p:sp>
        <p:grpSp>
          <p:nvGrpSpPr>
            <p:cNvPr id="63" name="Group 62"/>
            <p:cNvGrpSpPr/>
            <p:nvPr/>
          </p:nvGrpSpPr>
          <p:grpSpPr>
            <a:xfrm>
              <a:off x="2924190" y="2126208"/>
              <a:ext cx="1381764" cy="1605506"/>
              <a:chOff x="2924191" y="2126208"/>
              <a:chExt cx="1381765" cy="1605506"/>
            </a:xfrm>
          </p:grpSpPr>
          <p:sp>
            <p:nvSpPr>
              <p:cNvPr id="68" name="Rectangle 67"/>
              <p:cNvSpPr/>
              <p:nvPr/>
            </p:nvSpPr>
            <p:spPr bwMode="auto">
              <a:xfrm>
                <a:off x="2924191" y="2126208"/>
                <a:ext cx="1381765" cy="117596"/>
              </a:xfrm>
              <a:prstGeom prst="rect">
                <a:avLst/>
              </a:prstGeom>
              <a:solidFill>
                <a:srgbClr val="5F9F87"/>
              </a:solidFill>
              <a:ln w="9525">
                <a:noFill/>
                <a:miter lim="800000"/>
                <a:headEnd/>
                <a:tailEnd/>
              </a:ln>
              <a:sp3d>
                <a:bevelT w="25400" h="25400" prst="cross"/>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endParaRPr lang="en-US" sz="11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endParaRPr>
              </a:p>
            </p:txBody>
          </p:sp>
          <p:sp>
            <p:nvSpPr>
              <p:cNvPr id="69" name="Rectangle 68"/>
              <p:cNvSpPr/>
              <p:nvPr/>
            </p:nvSpPr>
            <p:spPr bwMode="auto">
              <a:xfrm rot="5400000">
                <a:off x="2191175" y="2866171"/>
                <a:ext cx="1583628" cy="117596"/>
              </a:xfrm>
              <a:prstGeom prst="rect">
                <a:avLst/>
              </a:prstGeom>
              <a:solidFill>
                <a:srgbClr val="5F9F87"/>
              </a:solidFill>
              <a:ln w="9525">
                <a:noFill/>
                <a:miter lim="800000"/>
                <a:headEnd/>
                <a:tailEnd/>
              </a:ln>
              <a:sp3d>
                <a:bevelT w="25400" h="25400" prst="cross"/>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endParaRPr lang="en-US" sz="11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endParaRPr>
              </a:p>
            </p:txBody>
          </p:sp>
          <p:sp>
            <p:nvSpPr>
              <p:cNvPr id="70" name="Rectangle 69"/>
              <p:cNvSpPr/>
              <p:nvPr/>
            </p:nvSpPr>
            <p:spPr bwMode="auto">
              <a:xfrm>
                <a:off x="2924191" y="3614118"/>
                <a:ext cx="1060246" cy="117596"/>
              </a:xfrm>
              <a:prstGeom prst="rect">
                <a:avLst/>
              </a:prstGeom>
              <a:solidFill>
                <a:srgbClr val="5F9F87"/>
              </a:solidFill>
              <a:ln w="9525">
                <a:noFill/>
                <a:miter lim="800000"/>
                <a:headEnd/>
                <a:tailEnd/>
              </a:ln>
              <a:sp3d>
                <a:bevelT w="25400" h="25400" prst="cross"/>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endParaRPr lang="en-US" sz="11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endParaRPr>
              </a:p>
            </p:txBody>
          </p:sp>
        </p:grpSp>
        <p:grpSp>
          <p:nvGrpSpPr>
            <p:cNvPr id="64" name="Group 63"/>
            <p:cNvGrpSpPr/>
            <p:nvPr/>
          </p:nvGrpSpPr>
          <p:grpSpPr>
            <a:xfrm flipH="1">
              <a:off x="4741807" y="2126208"/>
              <a:ext cx="1118661" cy="1605506"/>
              <a:chOff x="3076591" y="2278608"/>
              <a:chExt cx="1118661" cy="1605506"/>
            </a:xfrm>
          </p:grpSpPr>
          <p:sp>
            <p:nvSpPr>
              <p:cNvPr id="65" name="Rectangle 64"/>
              <p:cNvSpPr/>
              <p:nvPr/>
            </p:nvSpPr>
            <p:spPr bwMode="auto">
              <a:xfrm>
                <a:off x="3076592" y="2278608"/>
                <a:ext cx="1118660" cy="117596"/>
              </a:xfrm>
              <a:prstGeom prst="rect">
                <a:avLst/>
              </a:prstGeom>
              <a:solidFill>
                <a:srgbClr val="5F9F87"/>
              </a:solidFill>
              <a:ln w="9525">
                <a:noFill/>
                <a:miter lim="800000"/>
                <a:headEnd/>
                <a:tailEnd/>
              </a:ln>
              <a:sp3d>
                <a:bevelT w="25400" h="25400" prst="cross"/>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endParaRPr lang="en-US" sz="11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endParaRPr>
              </a:p>
            </p:txBody>
          </p:sp>
          <p:sp>
            <p:nvSpPr>
              <p:cNvPr id="66" name="Rectangle 65"/>
              <p:cNvSpPr/>
              <p:nvPr/>
            </p:nvSpPr>
            <p:spPr bwMode="auto">
              <a:xfrm rot="5400000">
                <a:off x="2343575" y="3018571"/>
                <a:ext cx="1583628" cy="117596"/>
              </a:xfrm>
              <a:prstGeom prst="rect">
                <a:avLst/>
              </a:prstGeom>
              <a:solidFill>
                <a:srgbClr val="5F9F87"/>
              </a:solidFill>
              <a:ln w="9525">
                <a:noFill/>
                <a:miter lim="800000"/>
                <a:headEnd/>
                <a:tailEnd/>
              </a:ln>
              <a:sp3d>
                <a:bevelT w="25400" h="25400" prst="cross"/>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endParaRPr lang="en-US" sz="11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endParaRPr>
              </a:p>
            </p:txBody>
          </p:sp>
          <p:sp>
            <p:nvSpPr>
              <p:cNvPr id="67" name="Rectangle 66"/>
              <p:cNvSpPr/>
              <p:nvPr/>
            </p:nvSpPr>
            <p:spPr bwMode="auto">
              <a:xfrm>
                <a:off x="3076591" y="3766518"/>
                <a:ext cx="1060246" cy="117596"/>
              </a:xfrm>
              <a:prstGeom prst="rect">
                <a:avLst/>
              </a:prstGeom>
              <a:solidFill>
                <a:srgbClr val="5F9F87"/>
              </a:solidFill>
              <a:ln w="9525">
                <a:noFill/>
                <a:miter lim="800000"/>
                <a:headEnd/>
                <a:tailEnd/>
              </a:ln>
              <a:sp3d>
                <a:bevelT w="25400" h="25400" prst="cross"/>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endParaRPr lang="en-US" sz="1100" b="1" dirty="0">
                  <a:ln>
                    <a:prstDash val="solid"/>
                  </a:ln>
                  <a:solidFill>
                    <a:srgbClr val="FFFFFF"/>
                  </a:solidFill>
                  <a:effectLst>
                    <a:outerShdw blurRad="88000" dist="50800" dir="5040000" algn="tl">
                      <a:srgbClr val="3F3F3F">
                        <a:tint val="80000"/>
                        <a:satMod val="250000"/>
                        <a:alpha val="45000"/>
                      </a:srgbClr>
                    </a:outerShdw>
                  </a:effectLst>
                  <a:latin typeface="Arial Narrow" panose="020B0606020202030204" pitchFamily="34" charset="0"/>
                </a:endParaRPr>
              </a:p>
            </p:txBody>
          </p:sp>
        </p:grpSp>
      </p:grpSp>
      <p:grpSp>
        <p:nvGrpSpPr>
          <p:cNvPr id="71" name="APU Group"/>
          <p:cNvGrpSpPr/>
          <p:nvPr/>
        </p:nvGrpSpPr>
        <p:grpSpPr>
          <a:xfrm>
            <a:off x="2500235" y="1208489"/>
            <a:ext cx="4006221" cy="4017334"/>
            <a:chOff x="1588656" y="5867792"/>
            <a:chExt cx="4006221" cy="4017334"/>
          </a:xfrm>
          <a:scene3d>
            <a:camera prst="perspectiveFront" fov="3900000">
              <a:rot lat="19164000" lon="19950000" rev="1518000"/>
            </a:camera>
            <a:lightRig rig="threePt" dir="t"/>
          </a:scene3d>
        </p:grpSpPr>
        <p:sp>
          <p:nvSpPr>
            <p:cNvPr id="72" name="0-Chip (Flat)"/>
            <p:cNvSpPr/>
            <p:nvPr/>
          </p:nvSpPr>
          <p:spPr bwMode="auto">
            <a:xfrm>
              <a:off x="1588656" y="5867792"/>
              <a:ext cx="4006221" cy="4017334"/>
            </a:xfrm>
            <a:prstGeom prst="rect">
              <a:avLst/>
            </a:prstGeom>
            <a:noFill/>
            <a:ln w="9525">
              <a:noFill/>
              <a:miter lim="800000"/>
              <a:headEnd/>
              <a:tailEnd/>
            </a:ln>
            <a:sp3d extrusionH="12700">
              <a:bevelT w="209550" prst="convex"/>
            </a:sp3d>
          </p:spPr>
          <p:txBody>
            <a:bodyPr vert="horz" wrap="square" lIns="91440" tIns="45720" rIns="91440" bIns="45720" numCol="1" rtlCol="0" anchor="ctr" anchorCtr="0" compatLnSpc="1">
              <a:prstTxWarp prst="textNoShape">
                <a:avLst/>
              </a:prstTxWarp>
              <a:noAutofit/>
            </a:bodyPr>
            <a:lstStyle/>
            <a:p>
              <a:endParaRPr lang="en-US" sz="2000" dirty="0">
                <a:solidFill>
                  <a:srgbClr val="000000"/>
                </a:solidFill>
              </a:endParaRPr>
            </a:p>
          </p:txBody>
        </p:sp>
        <p:sp>
          <p:nvSpPr>
            <p:cNvPr id="73" name="DMA"/>
            <p:cNvSpPr/>
            <p:nvPr/>
          </p:nvSpPr>
          <p:spPr bwMode="auto">
            <a:xfrm>
              <a:off x="4559064" y="8135607"/>
              <a:ext cx="411480" cy="145519"/>
            </a:xfrm>
            <a:prstGeom prst="rect">
              <a:avLst/>
            </a:prstGeom>
            <a:solidFill>
              <a:srgbClr val="B6D4C9"/>
            </a:solidFill>
            <a:ln w="9525">
              <a:noFill/>
              <a:miter lim="800000"/>
              <a:headEnd/>
              <a:tailEnd/>
            </a:ln>
            <a:sp3d extrusionH="19050">
              <a:bevelT w="25400" h="1270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1000" dirty="0" smtClean="0">
                  <a:ln>
                    <a:prstDash val="solid"/>
                  </a:ln>
                  <a:solidFill>
                    <a:srgbClr val="000000"/>
                  </a:solidFill>
                  <a:latin typeface="Arial Narrow" panose="020B0606020202030204" pitchFamily="34" charset="0"/>
                  <a:ea typeface="Calibri" pitchFamily="34" charset="0"/>
                  <a:cs typeface="Times New Roman" pitchFamily="18" charset="0"/>
                </a:rPr>
                <a:t>DMA</a:t>
              </a:r>
              <a:endParaRPr lang="en-US" sz="1000" dirty="0">
                <a:ln>
                  <a:prstDash val="solid"/>
                </a:ln>
                <a:solidFill>
                  <a:srgbClr val="000000"/>
                </a:solidFill>
                <a:latin typeface="Arial Narrow" panose="020B0606020202030204" pitchFamily="34" charset="0"/>
                <a:ea typeface="Calibri" pitchFamily="34" charset="0"/>
                <a:cs typeface="Times New Roman" pitchFamily="18" charset="0"/>
              </a:endParaRPr>
            </a:p>
          </p:txBody>
        </p:sp>
        <p:sp>
          <p:nvSpPr>
            <p:cNvPr id="74" name="Timers"/>
            <p:cNvSpPr/>
            <p:nvPr/>
          </p:nvSpPr>
          <p:spPr bwMode="auto">
            <a:xfrm>
              <a:off x="4134016" y="8135607"/>
              <a:ext cx="411480" cy="145519"/>
            </a:xfrm>
            <a:prstGeom prst="rect">
              <a:avLst/>
            </a:prstGeom>
            <a:solidFill>
              <a:srgbClr val="B6D4C9"/>
            </a:solidFill>
            <a:ln w="9525">
              <a:noFill/>
              <a:miter lim="800000"/>
              <a:headEnd/>
              <a:tailEnd/>
            </a:ln>
            <a:sp3d extrusionH="19050">
              <a:bevelT w="25400" h="1270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1000" dirty="0" smtClean="0">
                  <a:ln>
                    <a:prstDash val="solid"/>
                  </a:ln>
                  <a:solidFill>
                    <a:srgbClr val="000000"/>
                  </a:solidFill>
                  <a:latin typeface="Arial Narrow" panose="020B0606020202030204" pitchFamily="34" charset="0"/>
                  <a:ea typeface="Calibri" pitchFamily="34" charset="0"/>
                  <a:cs typeface="Times New Roman" pitchFamily="18" charset="0"/>
                </a:rPr>
                <a:t>Timers</a:t>
              </a:r>
              <a:endParaRPr lang="en-US" sz="1000" dirty="0">
                <a:ln>
                  <a:prstDash val="solid"/>
                </a:ln>
                <a:solidFill>
                  <a:srgbClr val="000000"/>
                </a:solidFill>
                <a:latin typeface="Arial Narrow" panose="020B0606020202030204" pitchFamily="34" charset="0"/>
                <a:ea typeface="Calibri" pitchFamily="34" charset="0"/>
                <a:cs typeface="Times New Roman" pitchFamily="18" charset="0"/>
              </a:endParaRPr>
            </a:p>
          </p:txBody>
        </p:sp>
        <p:sp>
          <p:nvSpPr>
            <p:cNvPr id="75" name="Config"/>
            <p:cNvSpPr/>
            <p:nvPr/>
          </p:nvSpPr>
          <p:spPr bwMode="auto">
            <a:xfrm>
              <a:off x="3708968" y="8135607"/>
              <a:ext cx="411480" cy="145519"/>
            </a:xfrm>
            <a:prstGeom prst="rect">
              <a:avLst/>
            </a:prstGeom>
            <a:solidFill>
              <a:srgbClr val="B6D4C9"/>
            </a:solidFill>
            <a:ln w="9525">
              <a:noFill/>
              <a:miter lim="800000"/>
              <a:headEnd/>
              <a:tailEnd/>
            </a:ln>
            <a:sp3d extrusionH="19050">
              <a:bevelT w="25400" h="1270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1000" dirty="0" err="1" smtClean="0">
                  <a:ln>
                    <a:prstDash val="solid"/>
                  </a:ln>
                  <a:solidFill>
                    <a:srgbClr val="000000"/>
                  </a:solidFill>
                  <a:latin typeface="Arial Narrow" panose="020B0606020202030204" pitchFamily="34" charset="0"/>
                  <a:ea typeface="Calibri" pitchFamily="34" charset="0"/>
                  <a:cs typeface="Times New Roman" pitchFamily="18" charset="0"/>
                </a:rPr>
                <a:t>Config</a:t>
              </a:r>
              <a:endParaRPr lang="en-US" sz="1100" dirty="0">
                <a:ln>
                  <a:prstDash val="solid"/>
                </a:ln>
                <a:solidFill>
                  <a:srgbClr val="000000"/>
                </a:solidFill>
                <a:latin typeface="Arial Narrow" panose="020B0606020202030204" pitchFamily="34" charset="0"/>
                <a:ea typeface="Calibri" pitchFamily="34" charset="0"/>
                <a:cs typeface="Times New Roman" pitchFamily="18" charset="0"/>
              </a:endParaRPr>
            </a:p>
          </p:txBody>
        </p:sp>
        <p:sp>
          <p:nvSpPr>
            <p:cNvPr id="76" name="JTAG&amp;TRACE"/>
            <p:cNvSpPr/>
            <p:nvPr/>
          </p:nvSpPr>
          <p:spPr bwMode="auto">
            <a:xfrm>
              <a:off x="3283920" y="8135607"/>
              <a:ext cx="411480" cy="145519"/>
            </a:xfrm>
            <a:prstGeom prst="rect">
              <a:avLst/>
            </a:prstGeom>
            <a:solidFill>
              <a:srgbClr val="B6D4C9"/>
            </a:solidFill>
            <a:ln w="9525">
              <a:noFill/>
              <a:miter lim="800000"/>
              <a:headEnd/>
              <a:tailEnd/>
            </a:ln>
            <a:sp3d extrusionH="19050">
              <a:bevelT w="25400" h="1270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1000" dirty="0" smtClean="0">
                  <a:ln>
                    <a:prstDash val="solid"/>
                  </a:ln>
                  <a:solidFill>
                    <a:srgbClr val="000000"/>
                  </a:solidFill>
                  <a:latin typeface="Arial Narrow" panose="020B0606020202030204" pitchFamily="34" charset="0"/>
                  <a:ea typeface="Calibri" pitchFamily="34" charset="0"/>
                  <a:cs typeface="Times New Roman" pitchFamily="18" charset="0"/>
                </a:rPr>
                <a:t>JTAG</a:t>
              </a:r>
              <a:endParaRPr lang="en-US" sz="1000" dirty="0">
                <a:ln>
                  <a:prstDash val="solid"/>
                </a:ln>
                <a:solidFill>
                  <a:srgbClr val="000000"/>
                </a:solidFill>
                <a:latin typeface="Arial Narrow" panose="020B0606020202030204" pitchFamily="34" charset="0"/>
                <a:ea typeface="Calibri" pitchFamily="34" charset="0"/>
                <a:cs typeface="Times New Roman" pitchFamily="18" charset="0"/>
              </a:endParaRPr>
            </a:p>
          </p:txBody>
        </p:sp>
        <p:sp>
          <p:nvSpPr>
            <p:cNvPr id="77" name="GIC"/>
            <p:cNvSpPr/>
            <p:nvPr/>
          </p:nvSpPr>
          <p:spPr bwMode="auto">
            <a:xfrm>
              <a:off x="2858872" y="8135607"/>
              <a:ext cx="411480" cy="145519"/>
            </a:xfrm>
            <a:prstGeom prst="rect">
              <a:avLst/>
            </a:prstGeom>
            <a:solidFill>
              <a:srgbClr val="B6D4C9"/>
            </a:solidFill>
            <a:ln w="9525">
              <a:noFill/>
              <a:miter lim="800000"/>
              <a:headEnd/>
              <a:tailEnd/>
            </a:ln>
            <a:sp3d extrusionH="19050">
              <a:bevelT w="25400" h="1270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1000" dirty="0" smtClean="0">
                  <a:ln>
                    <a:prstDash val="solid"/>
                  </a:ln>
                  <a:solidFill>
                    <a:srgbClr val="000000"/>
                  </a:solidFill>
                  <a:latin typeface="Arial Narrow" panose="020B0606020202030204" pitchFamily="34" charset="0"/>
                  <a:ea typeface="Calibri" pitchFamily="34" charset="0"/>
                  <a:cs typeface="Times New Roman" pitchFamily="18" charset="0"/>
                </a:rPr>
                <a:t>GIC</a:t>
              </a:r>
              <a:endParaRPr lang="en-US" sz="1000" dirty="0">
                <a:ln>
                  <a:prstDash val="solid"/>
                </a:ln>
                <a:solidFill>
                  <a:srgbClr val="000000"/>
                </a:solidFill>
                <a:latin typeface="Arial Narrow" panose="020B0606020202030204" pitchFamily="34" charset="0"/>
                <a:ea typeface="Calibri" pitchFamily="34" charset="0"/>
                <a:cs typeface="Times New Roman" pitchFamily="18" charset="0"/>
              </a:endParaRPr>
            </a:p>
          </p:txBody>
        </p:sp>
        <p:sp>
          <p:nvSpPr>
            <p:cNvPr id="78" name="OCM"/>
            <p:cNvSpPr/>
            <p:nvPr/>
          </p:nvSpPr>
          <p:spPr bwMode="auto">
            <a:xfrm>
              <a:off x="3917758" y="7944451"/>
              <a:ext cx="1051560" cy="182880"/>
            </a:xfrm>
            <a:prstGeom prst="rect">
              <a:avLst/>
            </a:prstGeom>
            <a:solidFill>
              <a:srgbClr val="B6D4C9"/>
            </a:solidFill>
            <a:ln w="9525">
              <a:noFill/>
              <a:miter lim="800000"/>
              <a:headEnd/>
              <a:tailEnd/>
            </a:ln>
            <a:sp3d extrusionH="19050">
              <a:bevelT w="25400" h="1270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1000" dirty="0" smtClean="0">
                  <a:ln>
                    <a:prstDash val="solid"/>
                  </a:ln>
                  <a:solidFill>
                    <a:srgbClr val="000000"/>
                  </a:solidFill>
                  <a:latin typeface="Arial Narrow" panose="020B0606020202030204" pitchFamily="34" charset="0"/>
                  <a:ea typeface="Calibri" pitchFamily="34" charset="0"/>
                  <a:cs typeface="Times New Roman" pitchFamily="18" charset="0"/>
                </a:rPr>
                <a:t>256KB OCM</a:t>
              </a:r>
              <a:endParaRPr lang="en-US" sz="1000" dirty="0">
                <a:ln>
                  <a:prstDash val="solid"/>
                </a:ln>
                <a:solidFill>
                  <a:srgbClr val="000000"/>
                </a:solidFill>
                <a:latin typeface="Arial Narrow" panose="020B0606020202030204" pitchFamily="34" charset="0"/>
                <a:ea typeface="Calibri" pitchFamily="34" charset="0"/>
                <a:cs typeface="Times New Roman" pitchFamily="18" charset="0"/>
              </a:endParaRPr>
            </a:p>
          </p:txBody>
        </p:sp>
        <p:sp>
          <p:nvSpPr>
            <p:cNvPr id="79" name="L2"/>
            <p:cNvSpPr/>
            <p:nvPr/>
          </p:nvSpPr>
          <p:spPr bwMode="auto">
            <a:xfrm>
              <a:off x="2858872" y="7944451"/>
              <a:ext cx="1051560" cy="182880"/>
            </a:xfrm>
            <a:prstGeom prst="rect">
              <a:avLst/>
            </a:prstGeom>
            <a:solidFill>
              <a:srgbClr val="B6D4C9"/>
            </a:solidFill>
            <a:ln w="9525">
              <a:noFill/>
              <a:miter lim="800000"/>
              <a:headEnd/>
              <a:tailEnd/>
            </a:ln>
            <a:sp3d extrusionH="19050">
              <a:bevelT w="25400" h="1270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1000" dirty="0" smtClean="0">
                  <a:ln>
                    <a:prstDash val="solid"/>
                  </a:ln>
                  <a:solidFill>
                    <a:srgbClr val="000000"/>
                  </a:solidFill>
                  <a:latin typeface="Arial Narrow" panose="020B0606020202030204" pitchFamily="34" charset="0"/>
                  <a:ea typeface="Calibri" pitchFamily="34" charset="0"/>
                  <a:cs typeface="Times New Roman" pitchFamily="18" charset="0"/>
                </a:rPr>
                <a:t>512KB L2 Cache</a:t>
              </a:r>
              <a:endParaRPr lang="en-US" sz="1000" dirty="0">
                <a:ln>
                  <a:prstDash val="solid"/>
                </a:ln>
                <a:solidFill>
                  <a:srgbClr val="000000"/>
                </a:solidFill>
                <a:latin typeface="Arial Narrow" panose="020B0606020202030204" pitchFamily="34" charset="0"/>
                <a:ea typeface="Calibri" pitchFamily="34" charset="0"/>
                <a:cs typeface="Times New Roman" pitchFamily="18" charset="0"/>
              </a:endParaRPr>
            </a:p>
          </p:txBody>
        </p:sp>
        <p:sp>
          <p:nvSpPr>
            <p:cNvPr id="80" name="APU"/>
            <p:cNvSpPr/>
            <p:nvPr/>
          </p:nvSpPr>
          <p:spPr bwMode="auto">
            <a:xfrm>
              <a:off x="2858872" y="7138963"/>
              <a:ext cx="2110446" cy="795528"/>
            </a:xfrm>
            <a:prstGeom prst="rect">
              <a:avLst/>
            </a:prstGeom>
            <a:solidFill>
              <a:srgbClr val="B6D4C9"/>
            </a:solidFill>
            <a:ln w="9525">
              <a:noFill/>
              <a:miter lim="800000"/>
              <a:headEnd/>
              <a:tailEnd/>
            </a:ln>
            <a:sp3d extrusionH="19050">
              <a:bevelT w="25400" h="12700"/>
            </a:sp3d>
          </p:spPr>
          <p:txBody>
            <a:bodyPr vert="horz" wrap="square" lIns="0" tIns="18288" rIns="0" bIns="0" numCol="1" anchor="t" anchorCtr="0" compatLnSpc="1">
              <a:prstTxWarp prst="textNoShape">
                <a:avLst/>
              </a:prstTxWarp>
              <a:sp3d prstMaterial="softEdge">
                <a:contourClr>
                  <a:schemeClr val="accent4">
                    <a:alpha val="95000"/>
                  </a:schemeClr>
                </a:contourClr>
              </a:sp3d>
            </a:bodyPr>
            <a:lstStyle/>
            <a:p>
              <a:pPr>
                <a:lnSpc>
                  <a:spcPct val="90000"/>
                </a:lnSpc>
              </a:pPr>
              <a:r>
                <a:rPr lang="en-US" sz="900" dirty="0" err="1" smtClean="0">
                  <a:ln>
                    <a:prstDash val="solid"/>
                  </a:ln>
                  <a:solidFill>
                    <a:srgbClr val="000000"/>
                  </a:solidFill>
                  <a:latin typeface="Arial Narrow" panose="020B0606020202030204" pitchFamily="34" charset="0"/>
                  <a:ea typeface="Calibri" pitchFamily="34" charset="0"/>
                  <a:cs typeface="Times New Roman" pitchFamily="18" charset="0"/>
                </a:rPr>
                <a:t>MPCore</a:t>
              </a:r>
              <a:endParaRPr lang="en-US" sz="900" dirty="0">
                <a:ln>
                  <a:prstDash val="solid"/>
                </a:ln>
                <a:solidFill>
                  <a:srgbClr val="000000"/>
                </a:solidFill>
                <a:latin typeface="Arial Narrow" panose="020B0606020202030204" pitchFamily="34" charset="0"/>
                <a:ea typeface="Calibri" pitchFamily="34" charset="0"/>
                <a:cs typeface="Times New Roman" pitchFamily="18" charset="0"/>
              </a:endParaRPr>
            </a:p>
          </p:txBody>
        </p:sp>
      </p:grpSp>
      <p:grpSp>
        <p:nvGrpSpPr>
          <p:cNvPr id="81" name="A9 Group"/>
          <p:cNvGrpSpPr/>
          <p:nvPr/>
        </p:nvGrpSpPr>
        <p:grpSpPr>
          <a:xfrm>
            <a:off x="2500235" y="1185629"/>
            <a:ext cx="4006221" cy="4017334"/>
            <a:chOff x="1588656" y="5867792"/>
            <a:chExt cx="4006221" cy="4017334"/>
          </a:xfrm>
          <a:scene3d>
            <a:camera prst="perspectiveFront" fov="3900000">
              <a:rot lat="19164000" lon="19950000" rev="1518000"/>
            </a:camera>
            <a:lightRig rig="threePt" dir="t"/>
          </a:scene3d>
        </p:grpSpPr>
        <p:sp>
          <p:nvSpPr>
            <p:cNvPr id="82" name="0-Chip (Flat)"/>
            <p:cNvSpPr/>
            <p:nvPr/>
          </p:nvSpPr>
          <p:spPr bwMode="auto">
            <a:xfrm>
              <a:off x="1588656" y="5867792"/>
              <a:ext cx="4006221" cy="4017334"/>
            </a:xfrm>
            <a:prstGeom prst="rect">
              <a:avLst/>
            </a:prstGeom>
            <a:noFill/>
            <a:ln w="9525">
              <a:noFill/>
              <a:miter lim="800000"/>
              <a:headEnd/>
              <a:tailEnd/>
            </a:ln>
            <a:sp3d extrusionH="12700">
              <a:bevelT w="209550" prst="convex"/>
            </a:sp3d>
          </p:spPr>
          <p:txBody>
            <a:bodyPr vert="horz" wrap="square" lIns="91440" tIns="45720" rIns="91440" bIns="45720" numCol="1" rtlCol="0" anchor="ctr" anchorCtr="0" compatLnSpc="1">
              <a:prstTxWarp prst="textNoShape">
                <a:avLst/>
              </a:prstTxWarp>
              <a:noAutofit/>
            </a:bodyPr>
            <a:lstStyle/>
            <a:p>
              <a:endParaRPr lang="en-US" sz="2000" dirty="0">
                <a:solidFill>
                  <a:srgbClr val="000000"/>
                </a:solidFill>
              </a:endParaRPr>
            </a:p>
          </p:txBody>
        </p:sp>
        <p:sp>
          <p:nvSpPr>
            <p:cNvPr id="83" name="SCU"/>
            <p:cNvSpPr/>
            <p:nvPr/>
          </p:nvSpPr>
          <p:spPr bwMode="auto">
            <a:xfrm>
              <a:off x="3360396" y="7782047"/>
              <a:ext cx="1097280" cy="137160"/>
            </a:xfrm>
            <a:prstGeom prst="rect">
              <a:avLst/>
            </a:prstGeom>
            <a:solidFill>
              <a:schemeClr val="bg1"/>
            </a:solidFill>
            <a:ln w="9525">
              <a:noFill/>
              <a:miter lim="800000"/>
              <a:headEnd/>
              <a:tailEnd/>
            </a:ln>
            <a:sp3d extrusionH="19050">
              <a:bevelT w="12700" h="1905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950" dirty="0" smtClean="0">
                  <a:ln>
                    <a:prstDash val="solid"/>
                  </a:ln>
                  <a:solidFill>
                    <a:srgbClr val="000000"/>
                  </a:solidFill>
                  <a:latin typeface="Arial Narrow" panose="020B0606020202030204" pitchFamily="34" charset="0"/>
                  <a:ea typeface="Calibri" pitchFamily="34" charset="0"/>
                  <a:cs typeface="Times New Roman" pitchFamily="18" charset="0"/>
                </a:rPr>
                <a:t>Snoop Control Unit</a:t>
              </a:r>
              <a:endParaRPr lang="en-US" sz="950" dirty="0">
                <a:ln>
                  <a:prstDash val="solid"/>
                </a:ln>
                <a:solidFill>
                  <a:srgbClr val="000000"/>
                </a:solidFill>
                <a:latin typeface="Arial Narrow" panose="020B0606020202030204" pitchFamily="34" charset="0"/>
                <a:ea typeface="Calibri" pitchFamily="34" charset="0"/>
                <a:cs typeface="Times New Roman" pitchFamily="18" charset="0"/>
              </a:endParaRPr>
            </a:p>
          </p:txBody>
        </p:sp>
        <p:sp>
          <p:nvSpPr>
            <p:cNvPr id="84" name="A9-1"/>
            <p:cNvSpPr/>
            <p:nvPr/>
          </p:nvSpPr>
          <p:spPr bwMode="auto">
            <a:xfrm>
              <a:off x="3360396" y="7445516"/>
              <a:ext cx="1097280" cy="320040"/>
            </a:xfrm>
            <a:prstGeom prst="rect">
              <a:avLst/>
            </a:prstGeom>
            <a:solidFill>
              <a:schemeClr val="bg1"/>
            </a:solidFill>
            <a:ln w="9525">
              <a:noFill/>
              <a:miter lim="800000"/>
              <a:headEnd/>
              <a:tailEnd/>
            </a:ln>
            <a:sp3d extrusionH="19050">
              <a:bevelT w="12700" h="1905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1100" dirty="0" smtClean="0">
                  <a:ln>
                    <a:prstDash val="solid"/>
                  </a:ln>
                  <a:solidFill>
                    <a:srgbClr val="000000"/>
                  </a:solidFill>
                  <a:latin typeface="Arial Narrow" panose="020B0606020202030204" pitchFamily="34" charset="0"/>
                  <a:ea typeface="Calibri" pitchFamily="34" charset="0"/>
                  <a:cs typeface="Times New Roman" pitchFamily="18" charset="0"/>
                </a:rPr>
                <a:t>ARM®</a:t>
              </a:r>
            </a:p>
            <a:p>
              <a:r>
                <a:rPr lang="en-US" sz="1100" dirty="0" smtClean="0">
                  <a:ln>
                    <a:prstDash val="solid"/>
                  </a:ln>
                  <a:solidFill>
                    <a:srgbClr val="000000"/>
                  </a:solidFill>
                  <a:latin typeface="Arial Narrow" panose="020B0606020202030204" pitchFamily="34" charset="0"/>
                  <a:ea typeface="Calibri" pitchFamily="34" charset="0"/>
                  <a:cs typeface="Times New Roman" pitchFamily="18" charset="0"/>
                </a:rPr>
                <a:t>Cortex™-A9</a:t>
              </a:r>
            </a:p>
          </p:txBody>
        </p:sp>
        <p:sp>
          <p:nvSpPr>
            <p:cNvPr id="85" name="NEON-1"/>
            <p:cNvSpPr/>
            <p:nvPr/>
          </p:nvSpPr>
          <p:spPr bwMode="auto">
            <a:xfrm>
              <a:off x="3360396" y="7293918"/>
              <a:ext cx="1097280" cy="137160"/>
            </a:xfrm>
            <a:prstGeom prst="rect">
              <a:avLst/>
            </a:prstGeom>
            <a:solidFill>
              <a:schemeClr val="bg1"/>
            </a:solidFill>
            <a:ln w="9525">
              <a:noFill/>
              <a:miter lim="800000"/>
              <a:headEnd/>
              <a:tailEnd/>
            </a:ln>
            <a:sp3d extrusionH="19050">
              <a:bevelT w="12700" h="1905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900" dirty="0" smtClean="0">
                  <a:ln>
                    <a:prstDash val="solid"/>
                  </a:ln>
                  <a:solidFill>
                    <a:srgbClr val="000000"/>
                  </a:solidFill>
                  <a:latin typeface="Arial Narrow" panose="020B0606020202030204" pitchFamily="34" charset="0"/>
                  <a:ea typeface="Calibri" pitchFamily="34" charset="0"/>
                  <a:cs typeface="Times New Roman" pitchFamily="18" charset="0"/>
                </a:rPr>
                <a:t>NEON™ SIMD &amp; FPU</a:t>
              </a:r>
              <a:endParaRPr lang="en-US" sz="900" dirty="0">
                <a:ln>
                  <a:prstDash val="solid"/>
                </a:ln>
                <a:solidFill>
                  <a:srgbClr val="000000"/>
                </a:solidFill>
                <a:latin typeface="Arial Narrow" panose="020B0606020202030204" pitchFamily="34" charset="0"/>
                <a:ea typeface="Calibri" pitchFamily="34" charset="0"/>
                <a:cs typeface="Times New Roman" pitchFamily="18" charset="0"/>
              </a:endParaRPr>
            </a:p>
          </p:txBody>
        </p:sp>
      </p:grpSp>
      <p:grpSp>
        <p:nvGrpSpPr>
          <p:cNvPr id="86" name="4-Arrows"/>
          <p:cNvGrpSpPr/>
          <p:nvPr/>
        </p:nvGrpSpPr>
        <p:grpSpPr>
          <a:xfrm>
            <a:off x="2499315" y="1186403"/>
            <a:ext cx="4006221" cy="4098082"/>
            <a:chOff x="1896111" y="1010815"/>
            <a:chExt cx="4406843" cy="4098082"/>
          </a:xfrm>
          <a:scene3d>
            <a:camera prst="perspectiveFront" fov="3900000">
              <a:rot lat="19164000" lon="19950000" rev="1518000"/>
            </a:camera>
            <a:lightRig rig="threePt" dir="t"/>
          </a:scene3d>
        </p:grpSpPr>
        <p:grpSp>
          <p:nvGrpSpPr>
            <p:cNvPr id="87" name="4-Arrows"/>
            <p:cNvGrpSpPr/>
            <p:nvPr/>
          </p:nvGrpSpPr>
          <p:grpSpPr>
            <a:xfrm>
              <a:off x="1896111" y="1010815"/>
              <a:ext cx="4406843" cy="4098082"/>
              <a:chOff x="2637563" y="8531401"/>
              <a:chExt cx="4406843" cy="4017334"/>
            </a:xfrm>
            <a:effectLst>
              <a:outerShdw blurRad="50800" dist="38100" dir="8100000" algn="tr" rotWithShape="0">
                <a:prstClr val="black">
                  <a:alpha val="40000"/>
                </a:prstClr>
              </a:outerShdw>
            </a:effectLst>
          </p:grpSpPr>
          <p:sp>
            <p:nvSpPr>
              <p:cNvPr id="92" name="0-Chip (Flat)"/>
              <p:cNvSpPr/>
              <p:nvPr/>
            </p:nvSpPr>
            <p:spPr bwMode="auto">
              <a:xfrm>
                <a:off x="2637563" y="8531401"/>
                <a:ext cx="4406843" cy="4017334"/>
              </a:xfrm>
              <a:prstGeom prst="rect">
                <a:avLst/>
              </a:prstGeom>
              <a:noFill/>
              <a:ln w="9525">
                <a:noFill/>
                <a:miter lim="800000"/>
                <a:headEnd/>
                <a:tailEnd/>
              </a:ln>
              <a:sp3d z="-19050" extrusionH="12700">
                <a:bevelT w="209550" prst="convex"/>
              </a:sp3d>
            </p:spPr>
            <p:txBody>
              <a:bodyPr vert="horz" wrap="square" lIns="91440" tIns="45720" rIns="91440" bIns="45720" numCol="1" rtlCol="0" anchor="ctr" anchorCtr="0" compatLnSpc="1">
                <a:prstTxWarp prst="textNoShape">
                  <a:avLst/>
                </a:prstTxWarp>
                <a:noAutofit/>
              </a:bodyPr>
              <a:lstStyle/>
              <a:p>
                <a:endParaRPr lang="en-US" sz="2000" dirty="0">
                  <a:solidFill>
                    <a:srgbClr val="000000"/>
                  </a:solidFill>
                </a:endParaRPr>
              </a:p>
            </p:txBody>
          </p:sp>
          <p:sp>
            <p:nvSpPr>
              <p:cNvPr id="93" name="Left Arrow 99"/>
              <p:cNvSpPr/>
              <p:nvPr/>
            </p:nvSpPr>
            <p:spPr bwMode="auto">
              <a:xfrm rot="5400000" flipH="1" flipV="1">
                <a:off x="5855212" y="11260844"/>
                <a:ext cx="356435" cy="230555"/>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94" name="Left Arrow 99"/>
              <p:cNvSpPr/>
              <p:nvPr/>
            </p:nvSpPr>
            <p:spPr bwMode="auto">
              <a:xfrm rot="5400000" flipH="1" flipV="1">
                <a:off x="3571240" y="11186144"/>
                <a:ext cx="356435" cy="230554"/>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95" name="Left Arrow 99"/>
              <p:cNvSpPr/>
              <p:nvPr/>
            </p:nvSpPr>
            <p:spPr bwMode="auto">
              <a:xfrm rot="5400000" flipH="1" flipV="1">
                <a:off x="4347345" y="11186144"/>
                <a:ext cx="356435" cy="230554"/>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96" name="Left Arrow 99"/>
              <p:cNvSpPr/>
              <p:nvPr/>
            </p:nvSpPr>
            <p:spPr bwMode="auto">
              <a:xfrm rot="10800000" flipH="1" flipV="1">
                <a:off x="3532475" y="10820575"/>
                <a:ext cx="225766" cy="140335"/>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97" name="Left Arrow 99"/>
              <p:cNvSpPr/>
              <p:nvPr/>
            </p:nvSpPr>
            <p:spPr bwMode="auto">
              <a:xfrm rot="10800000" flipH="1" flipV="1">
                <a:off x="3532475" y="10528687"/>
                <a:ext cx="225766" cy="140335"/>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98" name="Left Arrow 99"/>
              <p:cNvSpPr/>
              <p:nvPr/>
            </p:nvSpPr>
            <p:spPr bwMode="auto">
              <a:xfrm rot="10800000" flipH="1" flipV="1">
                <a:off x="3532475" y="10247091"/>
                <a:ext cx="225766" cy="140335"/>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99" name="Left Arrow 99"/>
              <p:cNvSpPr/>
              <p:nvPr/>
            </p:nvSpPr>
            <p:spPr bwMode="auto">
              <a:xfrm rot="10800000" flipH="1" flipV="1">
                <a:off x="3532475" y="10042746"/>
                <a:ext cx="225766" cy="140335"/>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100" name="Left Arrow 99"/>
              <p:cNvSpPr/>
              <p:nvPr/>
            </p:nvSpPr>
            <p:spPr bwMode="auto">
              <a:xfrm rot="10800000" flipH="1" flipV="1">
                <a:off x="3532475" y="9770385"/>
                <a:ext cx="225766" cy="140335"/>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101" name="Left Arrow 99"/>
              <p:cNvSpPr/>
              <p:nvPr/>
            </p:nvSpPr>
            <p:spPr bwMode="auto">
              <a:xfrm rot="16200000" flipH="1" flipV="1">
                <a:off x="3872351" y="9510340"/>
                <a:ext cx="221318" cy="143156"/>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102" name="Left Arrow 99"/>
              <p:cNvSpPr/>
              <p:nvPr/>
            </p:nvSpPr>
            <p:spPr bwMode="auto">
              <a:xfrm rot="16200000" flipH="1" flipV="1">
                <a:off x="4040276" y="9510340"/>
                <a:ext cx="221318" cy="143156"/>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103" name="Left Arrow 99"/>
              <p:cNvSpPr/>
              <p:nvPr/>
            </p:nvSpPr>
            <p:spPr bwMode="auto">
              <a:xfrm rot="16200000" flipH="1" flipV="1">
                <a:off x="5529201" y="9520300"/>
                <a:ext cx="221318" cy="143156"/>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104" name="Left Arrow 99"/>
              <p:cNvSpPr/>
              <p:nvPr/>
            </p:nvSpPr>
            <p:spPr bwMode="auto">
              <a:xfrm rot="16200000" flipH="1" flipV="1">
                <a:off x="5814077" y="9520300"/>
                <a:ext cx="221318" cy="143156"/>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sp>
            <p:nvSpPr>
              <p:cNvPr id="105" name="Left Arrow 99"/>
              <p:cNvSpPr/>
              <p:nvPr/>
            </p:nvSpPr>
            <p:spPr bwMode="auto">
              <a:xfrm rot="16200000" flipH="1" flipV="1">
                <a:off x="5184497" y="9520300"/>
                <a:ext cx="221318" cy="143156"/>
              </a:xfrm>
              <a:prstGeom prst="leftRightArrow">
                <a:avLst/>
              </a:prstGeom>
              <a:gradFill flip="none" rotWithShape="1">
                <a:gsLst>
                  <a:gs pos="100000">
                    <a:schemeClr val="bg1">
                      <a:lumMod val="95000"/>
                      <a:alpha val="83000"/>
                    </a:schemeClr>
                  </a:gs>
                  <a:gs pos="0">
                    <a:schemeClr val="bg1">
                      <a:alpha val="80000"/>
                    </a:schemeClr>
                  </a:gs>
                </a:gsLst>
                <a:lin ang="0" scaled="0"/>
                <a:tileRect/>
              </a:gradFill>
              <a:ln w="9525" cap="flat" cmpd="sng" algn="ctr">
                <a:noFill/>
                <a:prstDash val="solid"/>
                <a:round/>
                <a:headEnd type="none" w="med" len="med"/>
                <a:tailEnd type="none" w="med" len="med"/>
              </a:ln>
              <a:effectLst>
                <a:outerShdw blurRad="63500" sx="102000" sy="102000" algn="ctr" rotWithShape="0">
                  <a:prstClr val="black">
                    <a:alpha val="40000"/>
                  </a:prstClr>
                </a:outerShdw>
              </a:effectLst>
              <a:sp3d z="-19050" prstMaterial="matte">
                <a:bevelT w="44450" h="12700" prst="softRound"/>
                <a:bevelB w="228600" h="12700"/>
              </a:sp3d>
            </p:spPr>
            <p:txBody>
              <a:bodyPr vert="horz" wrap="square" lIns="91440" tIns="45720" rIns="91440" bIns="45720" numCol="1" rtlCol="0" anchor="ctr" anchorCtr="0" compatLnSpc="1">
                <a:prstTxWarp prst="textNoShape">
                  <a:avLst/>
                </a:prstTxWarp>
                <a:noAutofit/>
                <a:sp3d>
                  <a:bevelT w="3810" h="3810"/>
                </a:sp3d>
              </a:bodyPr>
              <a:lstStyle/>
              <a:p>
                <a:endParaRPr lang="en-US" sz="1400" dirty="0">
                  <a:solidFill>
                    <a:srgbClr val="000000"/>
                  </a:solidFill>
                  <a:latin typeface="Arial"/>
                </a:endParaRPr>
              </a:p>
            </p:txBody>
          </p:sp>
        </p:grpSp>
        <p:sp>
          <p:nvSpPr>
            <p:cNvPr id="88" name="AMBA (top-left)"/>
            <p:cNvSpPr/>
            <p:nvPr/>
          </p:nvSpPr>
          <p:spPr bwMode="auto">
            <a:xfrm rot="16200000">
              <a:off x="3538868" y="1921562"/>
              <a:ext cx="175865" cy="472024"/>
            </a:xfrm>
            <a:prstGeom prst="rect">
              <a:avLst/>
            </a:prstGeom>
            <a:noFill/>
            <a:ln w="9525">
              <a:noFill/>
              <a:miter lim="800000"/>
              <a:headEnd/>
              <a:tailEnd/>
            </a:ln>
            <a:sp3d>
              <a:bevelT w="95250" h="6350" prst="softRound"/>
            </a:sp3d>
          </p:spPr>
          <p:txBody>
            <a:bodyPr vert="vert" wrap="square" lIns="0" tIns="45720" rIns="0" bIns="0" numCol="1" anchor="ctr" anchorCtr="0" compatLnSpc="1">
              <a:prstTxWarp prst="textNoShape">
                <a:avLst/>
              </a:prstTxWarp>
              <a:noAutofit/>
              <a:sp3d prstMaterial="matte">
                <a:contourClr>
                  <a:schemeClr val="bg1">
                    <a:lumMod val="65000"/>
                  </a:schemeClr>
                </a:contourClr>
              </a:sp3d>
            </a:bodyPr>
            <a:lstStyle/>
            <a:p>
              <a:r>
                <a:rPr lang="en-US" sz="800" dirty="0" smtClean="0">
                  <a:ln/>
                  <a:solidFill>
                    <a:srgbClr val="FFFFFF"/>
                  </a:solidFill>
                  <a:latin typeface="Arial Narrow" panose="020B0606020202030204" pitchFamily="34" charset="0"/>
                  <a:ea typeface="Calibri" pitchFamily="34" charset="0"/>
                  <a:cs typeface="Times New Roman" pitchFamily="18" charset="0"/>
                </a:rPr>
                <a:t>AMBA</a:t>
              </a:r>
              <a:endParaRPr lang="en-US" sz="800" dirty="0">
                <a:ln/>
                <a:solidFill>
                  <a:srgbClr val="FFFFFF"/>
                </a:solidFill>
                <a:latin typeface="Arial Narrow" panose="020B0606020202030204" pitchFamily="34" charset="0"/>
                <a:ea typeface="Calibri" pitchFamily="34" charset="0"/>
                <a:cs typeface="Times New Roman" pitchFamily="18" charset="0"/>
              </a:endParaRPr>
            </a:p>
          </p:txBody>
        </p:sp>
        <p:sp>
          <p:nvSpPr>
            <p:cNvPr id="89" name="AMBA (top-right)"/>
            <p:cNvSpPr/>
            <p:nvPr/>
          </p:nvSpPr>
          <p:spPr bwMode="auto">
            <a:xfrm rot="16200000">
              <a:off x="5297547" y="1906323"/>
              <a:ext cx="175865" cy="472024"/>
            </a:xfrm>
            <a:prstGeom prst="rect">
              <a:avLst/>
            </a:prstGeom>
            <a:noFill/>
            <a:ln w="9525">
              <a:noFill/>
              <a:miter lim="800000"/>
              <a:headEnd/>
              <a:tailEnd/>
            </a:ln>
            <a:sp3d>
              <a:bevelT w="95250" h="6350" prst="softRound"/>
            </a:sp3d>
          </p:spPr>
          <p:txBody>
            <a:bodyPr vert="vert" wrap="square" lIns="0" tIns="45720" rIns="0" bIns="0" numCol="1" anchor="ctr" anchorCtr="0" compatLnSpc="1">
              <a:prstTxWarp prst="textNoShape">
                <a:avLst/>
              </a:prstTxWarp>
              <a:noAutofit/>
              <a:sp3d prstMaterial="matte">
                <a:contourClr>
                  <a:schemeClr val="bg1">
                    <a:lumMod val="65000"/>
                  </a:schemeClr>
                </a:contourClr>
              </a:sp3d>
            </a:bodyPr>
            <a:lstStyle/>
            <a:p>
              <a:r>
                <a:rPr lang="en-US" sz="800" dirty="0" smtClean="0">
                  <a:ln/>
                  <a:solidFill>
                    <a:srgbClr val="FFFFFF"/>
                  </a:solidFill>
                  <a:latin typeface="Arial Narrow" panose="020B0606020202030204" pitchFamily="34" charset="0"/>
                  <a:ea typeface="Calibri" pitchFamily="34" charset="0"/>
                  <a:cs typeface="Times New Roman" pitchFamily="18" charset="0"/>
                </a:rPr>
                <a:t>AMBA</a:t>
              </a:r>
              <a:endParaRPr lang="en-US" sz="800" dirty="0">
                <a:ln/>
                <a:solidFill>
                  <a:srgbClr val="FFFFFF"/>
                </a:solidFill>
                <a:latin typeface="Arial Narrow" panose="020B0606020202030204" pitchFamily="34" charset="0"/>
                <a:ea typeface="Calibri" pitchFamily="34" charset="0"/>
                <a:cs typeface="Times New Roman" pitchFamily="18" charset="0"/>
              </a:endParaRPr>
            </a:p>
          </p:txBody>
        </p:sp>
        <p:sp>
          <p:nvSpPr>
            <p:cNvPr id="90" name="AMBA (bottom-left)"/>
            <p:cNvSpPr/>
            <p:nvPr/>
          </p:nvSpPr>
          <p:spPr bwMode="auto">
            <a:xfrm rot="16200000">
              <a:off x="3538868" y="3400154"/>
              <a:ext cx="175865" cy="472024"/>
            </a:xfrm>
            <a:prstGeom prst="rect">
              <a:avLst/>
            </a:prstGeom>
            <a:noFill/>
            <a:ln w="9525">
              <a:noFill/>
              <a:miter lim="800000"/>
              <a:headEnd/>
              <a:tailEnd/>
            </a:ln>
            <a:sp3d>
              <a:bevelT w="95250" h="6350" prst="softRound"/>
            </a:sp3d>
          </p:spPr>
          <p:txBody>
            <a:bodyPr vert="vert" wrap="square" lIns="0" tIns="45720" rIns="0" bIns="0" numCol="1" anchor="ctr" anchorCtr="0" compatLnSpc="1">
              <a:prstTxWarp prst="textNoShape">
                <a:avLst/>
              </a:prstTxWarp>
              <a:noAutofit/>
              <a:sp3d prstMaterial="matte">
                <a:contourClr>
                  <a:schemeClr val="bg1">
                    <a:lumMod val="65000"/>
                  </a:schemeClr>
                </a:contourClr>
              </a:sp3d>
            </a:bodyPr>
            <a:lstStyle/>
            <a:p>
              <a:r>
                <a:rPr lang="en-US" sz="800" dirty="0" smtClean="0">
                  <a:ln/>
                  <a:solidFill>
                    <a:srgbClr val="FFFFFF"/>
                  </a:solidFill>
                  <a:latin typeface="Arial Narrow" panose="020B0606020202030204" pitchFamily="34" charset="0"/>
                  <a:ea typeface="Calibri" pitchFamily="34" charset="0"/>
                  <a:cs typeface="Times New Roman" pitchFamily="18" charset="0"/>
                </a:rPr>
                <a:t>AMBA</a:t>
              </a:r>
              <a:endParaRPr lang="en-US" sz="800" dirty="0">
                <a:ln/>
                <a:solidFill>
                  <a:srgbClr val="FFFFFF"/>
                </a:solidFill>
                <a:latin typeface="Arial Narrow" panose="020B0606020202030204" pitchFamily="34" charset="0"/>
                <a:ea typeface="Calibri" pitchFamily="34" charset="0"/>
                <a:cs typeface="Times New Roman" pitchFamily="18" charset="0"/>
              </a:endParaRPr>
            </a:p>
          </p:txBody>
        </p:sp>
        <p:sp>
          <p:nvSpPr>
            <p:cNvPr id="91" name="AMBA (bottom-right)"/>
            <p:cNvSpPr/>
            <p:nvPr/>
          </p:nvSpPr>
          <p:spPr bwMode="auto">
            <a:xfrm rot="16200000">
              <a:off x="5297547" y="3400155"/>
              <a:ext cx="175865" cy="472024"/>
            </a:xfrm>
            <a:prstGeom prst="rect">
              <a:avLst/>
            </a:prstGeom>
            <a:noFill/>
            <a:ln w="9525">
              <a:noFill/>
              <a:miter lim="800000"/>
              <a:headEnd/>
              <a:tailEnd/>
            </a:ln>
            <a:sp3d>
              <a:bevelT w="95250" h="6350" prst="softRound"/>
            </a:sp3d>
          </p:spPr>
          <p:txBody>
            <a:bodyPr vert="vert" wrap="square" lIns="0" tIns="45720" rIns="0" bIns="0" numCol="1" anchor="ctr" anchorCtr="0" compatLnSpc="1">
              <a:prstTxWarp prst="textNoShape">
                <a:avLst/>
              </a:prstTxWarp>
              <a:noAutofit/>
              <a:sp3d prstMaterial="matte">
                <a:contourClr>
                  <a:schemeClr val="bg1">
                    <a:lumMod val="65000"/>
                  </a:schemeClr>
                </a:contourClr>
              </a:sp3d>
            </a:bodyPr>
            <a:lstStyle/>
            <a:p>
              <a:r>
                <a:rPr lang="en-US" sz="800" dirty="0" smtClean="0">
                  <a:ln/>
                  <a:solidFill>
                    <a:srgbClr val="FFFFFF"/>
                  </a:solidFill>
                  <a:latin typeface="Arial Narrow" panose="020B0606020202030204" pitchFamily="34" charset="0"/>
                  <a:ea typeface="Calibri" pitchFamily="34" charset="0"/>
                  <a:cs typeface="Times New Roman" pitchFamily="18" charset="0"/>
                </a:rPr>
                <a:t>AMBA</a:t>
              </a:r>
              <a:endParaRPr lang="en-US" sz="800" dirty="0">
                <a:ln/>
                <a:solidFill>
                  <a:srgbClr val="FFFFFF"/>
                </a:solidFill>
                <a:latin typeface="Arial Narrow" panose="020B0606020202030204" pitchFamily="34" charset="0"/>
                <a:ea typeface="Calibri" pitchFamily="34" charset="0"/>
                <a:cs typeface="Times New Roman" pitchFamily="18" charset="0"/>
              </a:endParaRPr>
            </a:p>
          </p:txBody>
        </p:sp>
      </p:grpSp>
      <p:grpSp>
        <p:nvGrpSpPr>
          <p:cNvPr id="2" name="A9 Dual"/>
          <p:cNvGrpSpPr/>
          <p:nvPr/>
        </p:nvGrpSpPr>
        <p:grpSpPr>
          <a:xfrm>
            <a:off x="2504298" y="1184400"/>
            <a:ext cx="4006221" cy="4017334"/>
            <a:chOff x="2389998" y="1184400"/>
            <a:chExt cx="4006221" cy="4017334"/>
          </a:xfrm>
          <a:scene3d>
            <a:camera prst="perspectiveFront" fov="3900000">
              <a:rot lat="19164000" lon="19950000" rev="1518000"/>
            </a:camera>
            <a:lightRig rig="threePt" dir="t"/>
          </a:scene3d>
        </p:grpSpPr>
        <p:sp>
          <p:nvSpPr>
            <p:cNvPr id="107" name="0-Chip (Flat)"/>
            <p:cNvSpPr/>
            <p:nvPr/>
          </p:nvSpPr>
          <p:spPr bwMode="auto">
            <a:xfrm>
              <a:off x="2389998" y="1184400"/>
              <a:ext cx="4006221" cy="4017334"/>
            </a:xfrm>
            <a:prstGeom prst="rect">
              <a:avLst/>
            </a:prstGeom>
            <a:noFill/>
            <a:ln w="9525">
              <a:noFill/>
              <a:miter lim="800000"/>
              <a:headEnd/>
              <a:tailEnd/>
            </a:ln>
            <a:sp3d extrusionH="12700">
              <a:bevelT w="209550" prst="convex"/>
            </a:sp3d>
          </p:spPr>
          <p:txBody>
            <a:bodyPr vert="horz" wrap="square" lIns="91440" tIns="45720" rIns="91440" bIns="45720" numCol="1" rtlCol="0" anchor="ctr" anchorCtr="0" compatLnSpc="1">
              <a:prstTxWarp prst="textNoShape">
                <a:avLst/>
              </a:prstTxWarp>
              <a:noAutofit/>
            </a:bodyPr>
            <a:lstStyle/>
            <a:p>
              <a:endParaRPr lang="en-US" sz="2000" dirty="0">
                <a:solidFill>
                  <a:srgbClr val="000000"/>
                </a:solidFill>
              </a:endParaRPr>
            </a:p>
          </p:txBody>
        </p:sp>
        <p:sp>
          <p:nvSpPr>
            <p:cNvPr id="108" name="SCU"/>
            <p:cNvSpPr/>
            <p:nvPr/>
          </p:nvSpPr>
          <p:spPr bwMode="auto">
            <a:xfrm>
              <a:off x="3702506" y="3102465"/>
              <a:ext cx="2011680" cy="137160"/>
            </a:xfrm>
            <a:prstGeom prst="rect">
              <a:avLst/>
            </a:prstGeom>
            <a:solidFill>
              <a:schemeClr val="bg1"/>
            </a:solidFill>
            <a:ln w="9525">
              <a:noFill/>
              <a:miter lim="800000"/>
              <a:headEnd/>
              <a:tailEnd/>
            </a:ln>
            <a:sp3d extrusionH="19050">
              <a:bevelT w="12700" h="1905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950" dirty="0" smtClean="0">
                  <a:ln>
                    <a:prstDash val="solid"/>
                  </a:ln>
                  <a:solidFill>
                    <a:srgbClr val="000000"/>
                  </a:solidFill>
                  <a:latin typeface="Arial Narrow" panose="020B0606020202030204" pitchFamily="34" charset="0"/>
                  <a:ea typeface="Calibri" pitchFamily="34" charset="0"/>
                  <a:cs typeface="Times New Roman" pitchFamily="18" charset="0"/>
                </a:rPr>
                <a:t>Snoop Control Unit</a:t>
              </a:r>
              <a:endParaRPr lang="en-US" sz="950" dirty="0">
                <a:ln>
                  <a:prstDash val="solid"/>
                </a:ln>
                <a:solidFill>
                  <a:srgbClr val="000000"/>
                </a:solidFill>
                <a:latin typeface="Arial Narrow" panose="020B0606020202030204" pitchFamily="34" charset="0"/>
                <a:ea typeface="Calibri" pitchFamily="34" charset="0"/>
                <a:cs typeface="Times New Roman" pitchFamily="18" charset="0"/>
              </a:endParaRPr>
            </a:p>
          </p:txBody>
        </p:sp>
        <p:sp>
          <p:nvSpPr>
            <p:cNvPr id="109" name="NEON-1"/>
            <p:cNvSpPr/>
            <p:nvPr/>
          </p:nvSpPr>
          <p:spPr bwMode="auto">
            <a:xfrm>
              <a:off x="3693108" y="2613066"/>
              <a:ext cx="1005840" cy="137160"/>
            </a:xfrm>
            <a:prstGeom prst="rect">
              <a:avLst/>
            </a:prstGeom>
            <a:solidFill>
              <a:schemeClr val="bg1"/>
            </a:solidFill>
            <a:ln w="9525">
              <a:noFill/>
              <a:miter lim="800000"/>
              <a:headEnd/>
              <a:tailEnd/>
            </a:ln>
            <a:sp3d extrusionH="19050">
              <a:bevelT w="12700" h="1905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900" dirty="0" smtClean="0">
                  <a:ln>
                    <a:prstDash val="solid"/>
                  </a:ln>
                  <a:solidFill>
                    <a:srgbClr val="000000"/>
                  </a:solidFill>
                  <a:latin typeface="Arial Narrow" panose="020B0606020202030204" pitchFamily="34" charset="0"/>
                  <a:ea typeface="Calibri" pitchFamily="34" charset="0"/>
                  <a:cs typeface="Times New Roman" pitchFamily="18" charset="0"/>
                </a:rPr>
                <a:t>NEON™ SIMD &amp; FPU</a:t>
              </a:r>
              <a:endParaRPr lang="en-US" sz="900" dirty="0">
                <a:ln>
                  <a:prstDash val="solid"/>
                </a:ln>
                <a:solidFill>
                  <a:srgbClr val="000000"/>
                </a:solidFill>
                <a:latin typeface="Arial Narrow" panose="020B0606020202030204" pitchFamily="34" charset="0"/>
                <a:ea typeface="Calibri" pitchFamily="34" charset="0"/>
                <a:cs typeface="Times New Roman" pitchFamily="18" charset="0"/>
              </a:endParaRPr>
            </a:p>
          </p:txBody>
        </p:sp>
        <p:sp>
          <p:nvSpPr>
            <p:cNvPr id="116" name="NEON-2"/>
            <p:cNvSpPr/>
            <p:nvPr/>
          </p:nvSpPr>
          <p:spPr bwMode="auto">
            <a:xfrm>
              <a:off x="4707711" y="2611328"/>
              <a:ext cx="1005840" cy="137160"/>
            </a:xfrm>
            <a:prstGeom prst="rect">
              <a:avLst/>
            </a:prstGeom>
            <a:solidFill>
              <a:schemeClr val="bg1"/>
            </a:solidFill>
            <a:ln w="9525">
              <a:noFill/>
              <a:miter lim="800000"/>
              <a:headEnd/>
              <a:tailEnd/>
            </a:ln>
            <a:sp3d extrusionH="19050">
              <a:bevelT w="12700" h="1905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900" dirty="0" smtClean="0">
                  <a:ln>
                    <a:prstDash val="solid"/>
                  </a:ln>
                  <a:solidFill>
                    <a:srgbClr val="000000"/>
                  </a:solidFill>
                  <a:latin typeface="Arial Narrow" panose="020B0606020202030204" pitchFamily="34" charset="0"/>
                  <a:ea typeface="Calibri" pitchFamily="34" charset="0"/>
                  <a:cs typeface="Times New Roman" pitchFamily="18" charset="0"/>
                </a:rPr>
                <a:t>NEON SIMD &amp; FPU</a:t>
              </a:r>
              <a:endParaRPr lang="en-US" sz="900" dirty="0">
                <a:ln>
                  <a:prstDash val="solid"/>
                </a:ln>
                <a:solidFill>
                  <a:srgbClr val="000000"/>
                </a:solidFill>
                <a:latin typeface="Arial Narrow" panose="020B0606020202030204" pitchFamily="34" charset="0"/>
                <a:ea typeface="Calibri" pitchFamily="34" charset="0"/>
                <a:cs typeface="Times New Roman" pitchFamily="18" charset="0"/>
              </a:endParaRPr>
            </a:p>
          </p:txBody>
        </p:sp>
      </p:grpSp>
      <p:grpSp>
        <p:nvGrpSpPr>
          <p:cNvPr id="110" name="A9 Right"/>
          <p:cNvGrpSpPr/>
          <p:nvPr/>
        </p:nvGrpSpPr>
        <p:grpSpPr>
          <a:xfrm>
            <a:off x="2501758" y="1181860"/>
            <a:ext cx="4006221" cy="4017334"/>
            <a:chOff x="1588656" y="5867792"/>
            <a:chExt cx="4006221" cy="4017334"/>
          </a:xfrm>
          <a:scene3d>
            <a:camera prst="perspectiveFront" fov="3900000">
              <a:rot lat="19164000" lon="19950000" rev="1518000"/>
            </a:camera>
            <a:lightRig rig="threePt" dir="t"/>
          </a:scene3d>
        </p:grpSpPr>
        <p:sp>
          <p:nvSpPr>
            <p:cNvPr id="111" name="0-Chip (Flat)"/>
            <p:cNvSpPr/>
            <p:nvPr/>
          </p:nvSpPr>
          <p:spPr bwMode="auto">
            <a:xfrm>
              <a:off x="1588656" y="5867792"/>
              <a:ext cx="4006221" cy="4017334"/>
            </a:xfrm>
            <a:prstGeom prst="rect">
              <a:avLst/>
            </a:prstGeom>
            <a:noFill/>
            <a:ln w="9525">
              <a:noFill/>
              <a:miter lim="800000"/>
              <a:headEnd/>
              <a:tailEnd/>
            </a:ln>
            <a:sp3d extrusionH="12700">
              <a:bevelT w="209550" prst="convex"/>
            </a:sp3d>
          </p:spPr>
          <p:txBody>
            <a:bodyPr vert="horz" wrap="square" lIns="91440" tIns="45720" rIns="91440" bIns="45720" numCol="1" rtlCol="0" anchor="ctr" anchorCtr="0" compatLnSpc="1">
              <a:prstTxWarp prst="textNoShape">
                <a:avLst/>
              </a:prstTxWarp>
              <a:noAutofit/>
            </a:bodyPr>
            <a:lstStyle/>
            <a:p>
              <a:endParaRPr lang="en-US" sz="2000" dirty="0">
                <a:solidFill>
                  <a:srgbClr val="000000"/>
                </a:solidFill>
              </a:endParaRPr>
            </a:p>
          </p:txBody>
        </p:sp>
        <p:sp>
          <p:nvSpPr>
            <p:cNvPr id="112" name="A9-1"/>
            <p:cNvSpPr/>
            <p:nvPr/>
          </p:nvSpPr>
          <p:spPr bwMode="auto">
            <a:xfrm>
              <a:off x="3914116" y="7440436"/>
              <a:ext cx="1005840" cy="320040"/>
            </a:xfrm>
            <a:prstGeom prst="rect">
              <a:avLst/>
            </a:prstGeom>
            <a:solidFill>
              <a:schemeClr val="bg1"/>
            </a:solidFill>
            <a:ln w="9525">
              <a:noFill/>
              <a:miter lim="800000"/>
              <a:headEnd/>
              <a:tailEnd/>
            </a:ln>
            <a:sp3d extrusionH="19050">
              <a:bevelT w="12700" h="1905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1100" dirty="0" smtClean="0">
                  <a:ln>
                    <a:prstDash val="solid"/>
                  </a:ln>
                  <a:solidFill>
                    <a:srgbClr val="000000"/>
                  </a:solidFill>
                  <a:latin typeface="Arial Narrow" panose="020B0606020202030204" pitchFamily="34" charset="0"/>
                  <a:ea typeface="Calibri" pitchFamily="34" charset="0"/>
                  <a:cs typeface="Times New Roman" pitchFamily="18" charset="0"/>
                </a:rPr>
                <a:t>ARM</a:t>
              </a:r>
            </a:p>
            <a:p>
              <a:r>
                <a:rPr lang="en-US" sz="1100" dirty="0" smtClean="0">
                  <a:ln>
                    <a:prstDash val="solid"/>
                  </a:ln>
                  <a:solidFill>
                    <a:srgbClr val="000000"/>
                  </a:solidFill>
                  <a:latin typeface="Arial Narrow" panose="020B0606020202030204" pitchFamily="34" charset="0"/>
                  <a:ea typeface="Calibri" pitchFamily="34" charset="0"/>
                  <a:cs typeface="Times New Roman" pitchFamily="18" charset="0"/>
                </a:rPr>
                <a:t>Cortex-A9</a:t>
              </a:r>
            </a:p>
          </p:txBody>
        </p:sp>
      </p:grpSp>
      <p:grpSp>
        <p:nvGrpSpPr>
          <p:cNvPr id="113" name="A9 Left"/>
          <p:cNvGrpSpPr/>
          <p:nvPr/>
        </p:nvGrpSpPr>
        <p:grpSpPr>
          <a:xfrm>
            <a:off x="2503028" y="1183130"/>
            <a:ext cx="4006221" cy="4017334"/>
            <a:chOff x="1588656" y="5867792"/>
            <a:chExt cx="4006221" cy="4017334"/>
          </a:xfrm>
          <a:scene3d>
            <a:camera prst="perspectiveFront" fov="3900000">
              <a:rot lat="19164000" lon="19950000" rev="1518000"/>
            </a:camera>
            <a:lightRig rig="threePt" dir="t"/>
          </a:scene3d>
        </p:grpSpPr>
        <p:sp>
          <p:nvSpPr>
            <p:cNvPr id="114" name="0-Chip (Flat)"/>
            <p:cNvSpPr/>
            <p:nvPr/>
          </p:nvSpPr>
          <p:spPr bwMode="auto">
            <a:xfrm>
              <a:off x="1588656" y="5867792"/>
              <a:ext cx="4006221" cy="4017334"/>
            </a:xfrm>
            <a:prstGeom prst="rect">
              <a:avLst/>
            </a:prstGeom>
            <a:noFill/>
            <a:ln w="9525">
              <a:noFill/>
              <a:miter lim="800000"/>
              <a:headEnd/>
              <a:tailEnd/>
            </a:ln>
            <a:sp3d extrusionH="12700">
              <a:bevelT w="209550" prst="convex"/>
            </a:sp3d>
          </p:spPr>
          <p:txBody>
            <a:bodyPr vert="horz" wrap="square" lIns="91440" tIns="45720" rIns="91440" bIns="45720" numCol="1" rtlCol="0" anchor="ctr" anchorCtr="0" compatLnSpc="1">
              <a:prstTxWarp prst="textNoShape">
                <a:avLst/>
              </a:prstTxWarp>
              <a:noAutofit/>
            </a:bodyPr>
            <a:lstStyle/>
            <a:p>
              <a:endParaRPr lang="en-US" sz="2000" dirty="0">
                <a:solidFill>
                  <a:srgbClr val="000000"/>
                </a:solidFill>
              </a:endParaRPr>
            </a:p>
          </p:txBody>
        </p:sp>
        <p:sp>
          <p:nvSpPr>
            <p:cNvPr id="115" name="A9-1"/>
            <p:cNvSpPr/>
            <p:nvPr/>
          </p:nvSpPr>
          <p:spPr bwMode="auto">
            <a:xfrm>
              <a:off x="2895576" y="7440436"/>
              <a:ext cx="1005840" cy="320040"/>
            </a:xfrm>
            <a:prstGeom prst="rect">
              <a:avLst/>
            </a:prstGeom>
            <a:solidFill>
              <a:schemeClr val="bg1"/>
            </a:solidFill>
            <a:ln w="9525">
              <a:noFill/>
              <a:miter lim="800000"/>
              <a:headEnd/>
              <a:tailEnd/>
            </a:ln>
            <a:sp3d extrusionH="19050">
              <a:bevelT w="12700" h="19050"/>
            </a:sp3d>
          </p:spPr>
          <p:txBody>
            <a:bodyPr vert="horz" wrap="square" lIns="0" tIns="0" rIns="0" bIns="0" numCol="1" anchor="ctr" anchorCtr="0" compatLnSpc="1">
              <a:prstTxWarp prst="textNoShape">
                <a:avLst/>
              </a:prstTxWarp>
              <a:sp3d prstMaterial="softEdge">
                <a:contourClr>
                  <a:schemeClr val="accent4">
                    <a:alpha val="95000"/>
                  </a:schemeClr>
                </a:contourClr>
              </a:sp3d>
            </a:bodyPr>
            <a:lstStyle/>
            <a:p>
              <a:r>
                <a:rPr lang="en-US" sz="1100" dirty="0" smtClean="0">
                  <a:ln>
                    <a:prstDash val="solid"/>
                  </a:ln>
                  <a:solidFill>
                    <a:srgbClr val="000000"/>
                  </a:solidFill>
                  <a:latin typeface="Arial Narrow" panose="020B0606020202030204" pitchFamily="34" charset="0"/>
                  <a:ea typeface="Calibri" pitchFamily="34" charset="0"/>
                  <a:cs typeface="Times New Roman" pitchFamily="18" charset="0"/>
                </a:rPr>
                <a:t>ARM®</a:t>
              </a:r>
            </a:p>
            <a:p>
              <a:r>
                <a:rPr lang="en-US" sz="1100" dirty="0" smtClean="0">
                  <a:ln>
                    <a:prstDash val="solid"/>
                  </a:ln>
                  <a:solidFill>
                    <a:srgbClr val="000000"/>
                  </a:solidFill>
                  <a:latin typeface="Arial Narrow" panose="020B0606020202030204" pitchFamily="34" charset="0"/>
                  <a:ea typeface="Calibri" pitchFamily="34" charset="0"/>
                  <a:cs typeface="Times New Roman" pitchFamily="18" charset="0"/>
                </a:rPr>
                <a:t>Cortex™-A9</a:t>
              </a:r>
            </a:p>
          </p:txBody>
        </p:sp>
      </p:grpSp>
      <p:grpSp>
        <p:nvGrpSpPr>
          <p:cNvPr id="129" name="6.6G"/>
          <p:cNvGrpSpPr/>
          <p:nvPr/>
        </p:nvGrpSpPr>
        <p:grpSpPr>
          <a:xfrm>
            <a:off x="2605755" y="1204748"/>
            <a:ext cx="4006221" cy="4017334"/>
            <a:chOff x="3045415" y="1379177"/>
            <a:chExt cx="4006221" cy="4017334"/>
          </a:xfrm>
          <a:scene3d>
            <a:camera prst="perspectiveFront" fov="3900000">
              <a:rot lat="19164000" lon="19950000" rev="1518000"/>
            </a:camera>
            <a:lightRig rig="threePt" dir="t"/>
          </a:scene3d>
        </p:grpSpPr>
        <p:sp>
          <p:nvSpPr>
            <p:cNvPr id="130" name="0-Chip (Flat)"/>
            <p:cNvSpPr/>
            <p:nvPr/>
          </p:nvSpPr>
          <p:spPr bwMode="auto">
            <a:xfrm>
              <a:off x="3045415" y="1379177"/>
              <a:ext cx="4006221" cy="4017334"/>
            </a:xfrm>
            <a:prstGeom prst="rect">
              <a:avLst/>
            </a:prstGeom>
            <a:noFill/>
            <a:ln w="9525">
              <a:noFill/>
              <a:miter lim="800000"/>
              <a:headEnd/>
              <a:tailEnd/>
            </a:ln>
            <a:sp3d extrusionH="12700">
              <a:bevelT w="209550" prst="convex"/>
            </a:sp3d>
          </p:spPr>
          <p:txBody>
            <a:bodyPr vert="horz" wrap="square" lIns="91440" tIns="45720" rIns="91440" bIns="45720" numCol="1" rtlCol="0" anchor="ctr" anchorCtr="0" compatLnSpc="1">
              <a:prstTxWarp prst="textNoShape">
                <a:avLst/>
              </a:prstTxWarp>
              <a:noAutofit/>
            </a:bodyPr>
            <a:lstStyle/>
            <a:p>
              <a:endParaRPr lang="en-US" sz="2000" dirty="0">
                <a:solidFill>
                  <a:srgbClr val="000000"/>
                </a:solidFill>
              </a:endParaRPr>
            </a:p>
          </p:txBody>
        </p:sp>
        <p:sp>
          <p:nvSpPr>
            <p:cNvPr id="131" name="Rounded Rectangle 130"/>
            <p:cNvSpPr/>
            <p:nvPr/>
          </p:nvSpPr>
          <p:spPr bwMode="auto">
            <a:xfrm>
              <a:off x="5737785" y="4617018"/>
              <a:ext cx="914400" cy="375874"/>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1200" dirty="0">
                  <a:ln>
                    <a:prstDash val="solid"/>
                  </a:ln>
                  <a:solidFill>
                    <a:srgbClr val="000000"/>
                  </a:solidFill>
                  <a:latin typeface="Arial Narrow" panose="020B0606020202030204" pitchFamily="34" charset="0"/>
                </a:rPr>
                <a:t>6.25G </a:t>
              </a:r>
              <a:br>
                <a:rPr lang="en-US" sz="1200" dirty="0">
                  <a:ln>
                    <a:prstDash val="solid"/>
                  </a:ln>
                  <a:solidFill>
                    <a:srgbClr val="000000"/>
                  </a:solidFill>
                  <a:latin typeface="Arial Narrow" panose="020B0606020202030204" pitchFamily="34" charset="0"/>
                </a:rPr>
              </a:br>
              <a:r>
                <a:rPr lang="en-US" sz="1200" dirty="0">
                  <a:ln>
                    <a:prstDash val="solid"/>
                  </a:ln>
                  <a:solidFill>
                    <a:srgbClr val="000000"/>
                  </a:solidFill>
                  <a:latin typeface="Arial Narrow" panose="020B0606020202030204" pitchFamily="34" charset="0"/>
                </a:rPr>
                <a:t>Transceivers</a:t>
              </a:r>
            </a:p>
          </p:txBody>
        </p:sp>
      </p:grpSp>
      <p:grpSp>
        <p:nvGrpSpPr>
          <p:cNvPr id="126" name="12.5G"/>
          <p:cNvGrpSpPr/>
          <p:nvPr/>
        </p:nvGrpSpPr>
        <p:grpSpPr>
          <a:xfrm>
            <a:off x="2623179" y="1204748"/>
            <a:ext cx="4006221" cy="4017334"/>
            <a:chOff x="3045415" y="1379177"/>
            <a:chExt cx="4006221" cy="4017334"/>
          </a:xfrm>
          <a:scene3d>
            <a:camera prst="perspectiveFront" fov="3900000">
              <a:rot lat="19164000" lon="19950000" rev="1518000"/>
            </a:camera>
            <a:lightRig rig="threePt" dir="t"/>
          </a:scene3d>
        </p:grpSpPr>
        <p:sp>
          <p:nvSpPr>
            <p:cNvPr id="127" name="0-Chip (Flat)"/>
            <p:cNvSpPr/>
            <p:nvPr/>
          </p:nvSpPr>
          <p:spPr bwMode="auto">
            <a:xfrm>
              <a:off x="3045415" y="1379177"/>
              <a:ext cx="4006221" cy="4017334"/>
            </a:xfrm>
            <a:prstGeom prst="rect">
              <a:avLst/>
            </a:prstGeom>
            <a:noFill/>
            <a:ln w="9525">
              <a:noFill/>
              <a:miter lim="800000"/>
              <a:headEnd/>
              <a:tailEnd/>
            </a:ln>
            <a:sp3d extrusionH="12700">
              <a:bevelT w="209550" prst="convex"/>
            </a:sp3d>
          </p:spPr>
          <p:txBody>
            <a:bodyPr vert="horz" wrap="square" lIns="91440" tIns="45720" rIns="91440" bIns="45720" numCol="1" rtlCol="0" anchor="ctr" anchorCtr="0" compatLnSpc="1">
              <a:prstTxWarp prst="textNoShape">
                <a:avLst/>
              </a:prstTxWarp>
              <a:noAutofit/>
            </a:bodyPr>
            <a:lstStyle/>
            <a:p>
              <a:endParaRPr lang="en-US" sz="2000" dirty="0">
                <a:solidFill>
                  <a:srgbClr val="000000"/>
                </a:solidFill>
              </a:endParaRPr>
            </a:p>
          </p:txBody>
        </p:sp>
        <p:sp>
          <p:nvSpPr>
            <p:cNvPr id="128" name="Rounded Rectangle 127"/>
            <p:cNvSpPr/>
            <p:nvPr/>
          </p:nvSpPr>
          <p:spPr bwMode="auto">
            <a:xfrm>
              <a:off x="5737785" y="4617018"/>
              <a:ext cx="914400" cy="375874"/>
            </a:xfrm>
            <a:prstGeom prst="roundRect">
              <a:avLst>
                <a:gd name="adj" fmla="val 8963"/>
              </a:avLst>
            </a:prstGeom>
            <a:solidFill>
              <a:schemeClr val="bg1"/>
            </a:solidFill>
            <a:ln w="9525">
              <a:noFill/>
              <a:miter lim="800000"/>
              <a:headEnd/>
              <a:tailEnd/>
            </a:ln>
            <a:sp3d>
              <a:bevelT w="25400" h="19050"/>
              <a:bevelB w="0" h="50800"/>
            </a:sp3d>
          </p:spPr>
          <p:txBody>
            <a:bodyPr vert="horz" wrap="none" lIns="91440" tIns="45720" rIns="91440" bIns="45720" numCol="1" rtlCol="0" anchor="ctr" anchorCtr="0" compatLnSpc="1">
              <a:prstTxWarp prst="textNoShape">
                <a:avLst/>
              </a:prstTxWarp>
              <a:noAutofit/>
              <a:sp3d prstMaterial="softEdge">
                <a:contourClr>
                  <a:schemeClr val="accent4">
                    <a:alpha val="95000"/>
                  </a:schemeClr>
                </a:contourClr>
              </a:sp3d>
            </a:bodyPr>
            <a:lstStyle/>
            <a:p>
              <a:r>
                <a:rPr lang="en-US" sz="1200" dirty="0">
                  <a:ln>
                    <a:prstDash val="solid"/>
                  </a:ln>
                  <a:solidFill>
                    <a:srgbClr val="000000"/>
                  </a:solidFill>
                  <a:latin typeface="Arial Narrow" panose="020B0606020202030204" pitchFamily="34" charset="0"/>
                </a:rPr>
                <a:t>6.25G / 12.5G </a:t>
              </a:r>
              <a:br>
                <a:rPr lang="en-US" sz="1200" dirty="0">
                  <a:ln>
                    <a:prstDash val="solid"/>
                  </a:ln>
                  <a:solidFill>
                    <a:srgbClr val="000000"/>
                  </a:solidFill>
                  <a:latin typeface="Arial Narrow" panose="020B0606020202030204" pitchFamily="34" charset="0"/>
                </a:rPr>
              </a:br>
              <a:r>
                <a:rPr lang="en-US" sz="1200" dirty="0">
                  <a:ln>
                    <a:prstDash val="solid"/>
                  </a:ln>
                  <a:solidFill>
                    <a:srgbClr val="000000"/>
                  </a:solidFill>
                  <a:latin typeface="Arial Narrow" panose="020B0606020202030204" pitchFamily="34" charset="0"/>
                </a:rPr>
                <a:t>Transceivers</a:t>
              </a:r>
            </a:p>
          </p:txBody>
        </p:sp>
      </p:grpSp>
      <p:sp>
        <p:nvSpPr>
          <p:cNvPr id="154" name="Zynq-7000S"/>
          <p:cNvSpPr/>
          <p:nvPr/>
        </p:nvSpPr>
        <p:spPr bwMode="auto">
          <a:xfrm>
            <a:off x="1028700" y="1066800"/>
            <a:ext cx="2286000" cy="914400"/>
          </a:xfrm>
          <a:prstGeom prst="round2SameRect">
            <a:avLst/>
          </a:prstGeom>
          <a:gradFill flip="none" rotWithShape="1">
            <a:gsLst>
              <a:gs pos="99000">
                <a:schemeClr val="bg1">
                  <a:lumMod val="85000"/>
                </a:schemeClr>
              </a:gs>
              <a:gs pos="0">
                <a:schemeClr val="bg1">
                  <a:alpha val="0"/>
                </a:schemeClr>
              </a:gs>
            </a:gsLst>
            <a:lin ang="16200000" scaled="1"/>
            <a:tileRect/>
          </a:gradFill>
          <a:ln w="9525" cap="flat" cmpd="sng" algn="ctr">
            <a:noFill/>
            <a:prstDash val="solid"/>
            <a:round/>
            <a:headEnd type="none" w="med" len="med"/>
            <a:tailEnd type="none" w="med" len="med"/>
          </a:ln>
          <a:effectLst/>
          <a:scene3d>
            <a:camera prst="orthographicFront">
              <a:rot lat="0" lon="0" rev="0"/>
            </a:camera>
            <a:lightRig rig="threePt" dir="t"/>
          </a:scene3d>
          <a:sp3d>
            <a:bevelT w="12700" h="25400"/>
          </a:sp3d>
        </p:spPr>
        <p:txBody>
          <a:bodyPr vert="horz" wrap="square" lIns="0" tIns="45720" rIns="0" bIns="0" numCol="1" rtlCol="0" anchor="t" anchorCtr="1" compatLnSpc="1">
            <a:prstTxWarp prst="textNoShape">
              <a:avLst/>
            </a:prstTxWarp>
            <a:noAutofit/>
            <a:sp3d/>
          </a:bodyPr>
          <a:lstStyle/>
          <a:p>
            <a:r>
              <a:rPr lang="en-US" sz="2000" b="1" dirty="0" smtClean="0">
                <a:solidFill>
                  <a:srgbClr val="000000"/>
                </a:solidFill>
                <a:latin typeface="Arial Narrow" panose="020B0606020202030204" pitchFamily="34" charset="0"/>
              </a:rPr>
              <a:t>Zynq-7000S</a:t>
            </a:r>
            <a:endParaRPr lang="en-US" sz="1400" b="1" dirty="0" smtClean="0">
              <a:solidFill>
                <a:srgbClr val="000000"/>
              </a:solidFill>
              <a:latin typeface="Arial Narrow" panose="020B0606020202030204" pitchFamily="34" charset="0"/>
            </a:endParaRPr>
          </a:p>
          <a:p>
            <a:r>
              <a:rPr lang="en-US" sz="1400" dirty="0" smtClean="0">
                <a:solidFill>
                  <a:srgbClr val="000000"/>
                </a:solidFill>
                <a:latin typeface="Arial Narrow" panose="020B0606020202030204" pitchFamily="34" charset="0"/>
              </a:rPr>
              <a:t>Single-Core @ 766MHz</a:t>
            </a:r>
          </a:p>
          <a:p>
            <a:r>
              <a:rPr lang="en-US" sz="1400" i="1" dirty="0" smtClean="0">
                <a:solidFill>
                  <a:srgbClr val="000000"/>
                </a:solidFill>
                <a:latin typeface="Arial Narrow" panose="020B0606020202030204" pitchFamily="34" charset="0"/>
              </a:rPr>
              <a:t>Artix-7 FPGA Fabric</a:t>
            </a:r>
          </a:p>
        </p:txBody>
      </p:sp>
      <p:sp>
        <p:nvSpPr>
          <p:cNvPr id="161" name="Zynq-7000A"/>
          <p:cNvSpPr/>
          <p:nvPr/>
        </p:nvSpPr>
        <p:spPr bwMode="auto">
          <a:xfrm>
            <a:off x="3504291" y="1066800"/>
            <a:ext cx="2286000" cy="914400"/>
          </a:xfrm>
          <a:prstGeom prst="round2SameRect">
            <a:avLst/>
          </a:prstGeom>
          <a:gradFill flip="none" rotWithShape="1">
            <a:gsLst>
              <a:gs pos="99000">
                <a:schemeClr val="bg1">
                  <a:lumMod val="85000"/>
                </a:schemeClr>
              </a:gs>
              <a:gs pos="0">
                <a:schemeClr val="bg1">
                  <a:alpha val="0"/>
                </a:schemeClr>
              </a:gs>
            </a:gsLst>
            <a:lin ang="16200000" scaled="1"/>
            <a:tileRect/>
          </a:gradFill>
          <a:ln w="9525" cap="flat" cmpd="sng" algn="ctr">
            <a:noFill/>
            <a:prstDash val="solid"/>
            <a:round/>
            <a:headEnd type="none" w="med" len="med"/>
            <a:tailEnd type="none" w="med" len="med"/>
          </a:ln>
          <a:effectLst/>
          <a:scene3d>
            <a:camera prst="orthographicFront">
              <a:rot lat="0" lon="0" rev="0"/>
            </a:camera>
            <a:lightRig rig="threePt" dir="t"/>
          </a:scene3d>
          <a:sp3d>
            <a:bevelT w="12700" h="25400"/>
          </a:sp3d>
        </p:spPr>
        <p:txBody>
          <a:bodyPr vert="horz" wrap="square" lIns="0" tIns="0" rIns="0" bIns="0" numCol="1" rtlCol="0" anchor="t" anchorCtr="1" compatLnSpc="1">
            <a:prstTxWarp prst="textNoShape">
              <a:avLst/>
            </a:prstTxWarp>
            <a:noAutofit/>
            <a:sp3d/>
          </a:bodyPr>
          <a:lstStyle/>
          <a:p>
            <a:r>
              <a:rPr lang="en-US" sz="2000" b="1" dirty="0" smtClean="0">
                <a:solidFill>
                  <a:srgbClr val="000000"/>
                </a:solidFill>
                <a:latin typeface="Arial Narrow" panose="020B0606020202030204" pitchFamily="34" charset="0"/>
              </a:rPr>
              <a:t>Zynq-7000</a:t>
            </a:r>
            <a:endParaRPr lang="en-US" sz="1400" b="1" dirty="0" smtClean="0">
              <a:solidFill>
                <a:srgbClr val="000000"/>
              </a:solidFill>
              <a:latin typeface="Arial Narrow" panose="020B0606020202030204" pitchFamily="34" charset="0"/>
            </a:endParaRPr>
          </a:p>
          <a:p>
            <a:r>
              <a:rPr lang="en-US" sz="1400" dirty="0" smtClean="0">
                <a:solidFill>
                  <a:srgbClr val="000000"/>
                </a:solidFill>
                <a:latin typeface="Arial Narrow" panose="020B0606020202030204" pitchFamily="34" charset="0"/>
              </a:rPr>
              <a:t>Dual-Core @ 800MHz</a:t>
            </a:r>
          </a:p>
          <a:p>
            <a:r>
              <a:rPr lang="en-US" sz="1400" i="1" dirty="0" smtClean="0">
                <a:solidFill>
                  <a:srgbClr val="000000"/>
                </a:solidFill>
                <a:latin typeface="Arial Narrow" panose="020B0606020202030204" pitchFamily="34" charset="0"/>
              </a:rPr>
              <a:t>Artix-7 FPGA Fabric</a:t>
            </a:r>
          </a:p>
        </p:txBody>
      </p:sp>
      <p:sp>
        <p:nvSpPr>
          <p:cNvPr id="164" name="Zynq-7000K"/>
          <p:cNvSpPr/>
          <p:nvPr/>
        </p:nvSpPr>
        <p:spPr bwMode="auto">
          <a:xfrm>
            <a:off x="5979882" y="1066800"/>
            <a:ext cx="2286000" cy="914400"/>
          </a:xfrm>
          <a:prstGeom prst="round2SameRect">
            <a:avLst/>
          </a:prstGeom>
          <a:gradFill flip="none" rotWithShape="1">
            <a:gsLst>
              <a:gs pos="99000">
                <a:schemeClr val="bg1">
                  <a:lumMod val="85000"/>
                </a:schemeClr>
              </a:gs>
              <a:gs pos="0">
                <a:schemeClr val="bg1">
                  <a:alpha val="0"/>
                </a:schemeClr>
              </a:gs>
            </a:gsLst>
            <a:lin ang="16200000" scaled="1"/>
            <a:tileRect/>
          </a:gradFill>
          <a:ln w="9525" cap="flat" cmpd="sng" algn="ctr">
            <a:noFill/>
            <a:prstDash val="solid"/>
            <a:round/>
            <a:headEnd type="none" w="med" len="med"/>
            <a:tailEnd type="none" w="med" len="med"/>
          </a:ln>
          <a:effectLst/>
          <a:scene3d>
            <a:camera prst="orthographicFront">
              <a:rot lat="0" lon="0" rev="0"/>
            </a:camera>
            <a:lightRig rig="threePt" dir="t"/>
          </a:scene3d>
          <a:sp3d>
            <a:bevelT w="12700" h="25400"/>
          </a:sp3d>
        </p:spPr>
        <p:txBody>
          <a:bodyPr vert="horz" wrap="square" lIns="0" tIns="0" rIns="0" bIns="0" numCol="1" rtlCol="0" anchor="t" anchorCtr="1" compatLnSpc="1">
            <a:prstTxWarp prst="textNoShape">
              <a:avLst/>
            </a:prstTxWarp>
            <a:noAutofit/>
            <a:sp3d/>
          </a:bodyPr>
          <a:lstStyle/>
          <a:p>
            <a:r>
              <a:rPr lang="en-US" sz="2000" b="1" dirty="0" smtClean="0">
                <a:solidFill>
                  <a:srgbClr val="000000"/>
                </a:solidFill>
                <a:latin typeface="Arial Narrow" panose="020B0606020202030204" pitchFamily="34" charset="0"/>
              </a:rPr>
              <a:t>Zynq-7000</a:t>
            </a:r>
            <a:endParaRPr lang="en-US" sz="1400" b="1" dirty="0" smtClean="0">
              <a:solidFill>
                <a:srgbClr val="000000"/>
              </a:solidFill>
              <a:latin typeface="Arial Narrow" panose="020B0606020202030204" pitchFamily="34" charset="0"/>
            </a:endParaRPr>
          </a:p>
          <a:p>
            <a:r>
              <a:rPr lang="en-US" sz="1400" dirty="0" smtClean="0">
                <a:solidFill>
                  <a:srgbClr val="000000"/>
                </a:solidFill>
                <a:latin typeface="Arial Narrow" panose="020B0606020202030204" pitchFamily="34" charset="0"/>
              </a:rPr>
              <a:t>Dual-Core @ 1GHz</a:t>
            </a:r>
          </a:p>
          <a:p>
            <a:r>
              <a:rPr lang="en-US" sz="1400" i="1" dirty="0" smtClean="0">
                <a:solidFill>
                  <a:srgbClr val="000000"/>
                </a:solidFill>
                <a:latin typeface="Arial Narrow" panose="020B0606020202030204" pitchFamily="34" charset="0"/>
              </a:rPr>
              <a:t>Kintex-7 FPGA Fabric</a:t>
            </a:r>
          </a:p>
        </p:txBody>
      </p:sp>
    </p:spTree>
    <p:extLst>
      <p:ext uri="{BB962C8B-B14F-4D97-AF65-F5344CB8AC3E}">
        <p14:creationId xmlns:p14="http://schemas.microsoft.com/office/powerpoint/2010/main" val="1155617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par>
                                <p:cTn id="12" presetID="10" presetClass="entr" presetSubtype="0" fill="hold"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10" presetClass="entr" presetSubtype="0" fill="hold" nodeType="with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fade">
                                      <p:cBhvr>
                                        <p:cTn id="20" dur="500"/>
                                        <p:tgtEl>
                                          <p:spTgt spid="86"/>
                                        </p:tgtEl>
                                      </p:cBhvr>
                                    </p:animEffect>
                                  </p:childTnLst>
                                </p:cTn>
                              </p:par>
                              <p:par>
                                <p:cTn id="21" presetID="10" presetClass="entr" presetSubtype="0" fill="hold" nodeType="with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10" presetClass="entr" presetSubtype="0" fill="hold"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500"/>
                                        <p:tgtEl>
                                          <p:spTgt spid="71"/>
                                        </p:tgtEl>
                                      </p:cBhvr>
                                    </p:animEffect>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1000"/>
                                        <p:tgtEl>
                                          <p:spTgt spid="81"/>
                                        </p:tgtEl>
                                      </p:cBhvr>
                                    </p:animEffect>
                                    <p:anim calcmode="lin" valueType="num">
                                      <p:cBhvr>
                                        <p:cTn id="31" dur="1000" fill="hold"/>
                                        <p:tgtEl>
                                          <p:spTgt spid="81"/>
                                        </p:tgtEl>
                                        <p:attrNameLst>
                                          <p:attrName>ppt_x</p:attrName>
                                        </p:attrNameLst>
                                      </p:cBhvr>
                                      <p:tavLst>
                                        <p:tav tm="0">
                                          <p:val>
                                            <p:strVal val="#ppt_x"/>
                                          </p:val>
                                        </p:tav>
                                        <p:tav tm="100000">
                                          <p:val>
                                            <p:strVal val="#ppt_x"/>
                                          </p:val>
                                        </p:tav>
                                      </p:tavLst>
                                    </p:anim>
                                    <p:anim calcmode="lin" valueType="num">
                                      <p:cBhvr>
                                        <p:cTn id="32"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1"/>
                                        </p:tgtEl>
                                        <p:attrNameLst>
                                          <p:attrName>style.visibility</p:attrName>
                                        </p:attrNameLst>
                                      </p:cBhvr>
                                      <p:to>
                                        <p:strVal val="visible"/>
                                      </p:to>
                                    </p:set>
                                    <p:animEffect transition="in" filter="fade">
                                      <p:cBhvr>
                                        <p:cTn id="37" dur="500"/>
                                        <p:tgtEl>
                                          <p:spTgt spid="161"/>
                                        </p:tgtEl>
                                      </p:cBhvr>
                                    </p:animEffect>
                                  </p:childTnLst>
                                </p:cTn>
                              </p:par>
                            </p:childTnLst>
                          </p:cTn>
                        </p:par>
                        <p:par>
                          <p:cTn id="38" fill="hold">
                            <p:stCondLst>
                              <p:cond delay="500"/>
                            </p:stCondLst>
                            <p:childTnLst>
                              <p:par>
                                <p:cTn id="39" presetID="16" presetClass="entr" presetSubtype="37"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arn(outVertical)">
                                      <p:cBhvr>
                                        <p:cTn id="41" dur="2000"/>
                                        <p:tgtEl>
                                          <p:spTgt spid="2"/>
                                        </p:tgtEl>
                                      </p:cBhvr>
                                    </p:animEffect>
                                  </p:childTnLst>
                                </p:cTn>
                              </p:par>
                              <p:par>
                                <p:cTn id="42" presetID="10" presetClass="exit" presetSubtype="0" fill="hold" nodeType="withEffect">
                                  <p:stCondLst>
                                    <p:cond delay="500"/>
                                  </p:stCondLst>
                                  <p:childTnLst>
                                    <p:animEffect transition="out" filter="fade">
                                      <p:cBhvr>
                                        <p:cTn id="43" dur="500"/>
                                        <p:tgtEl>
                                          <p:spTgt spid="81"/>
                                        </p:tgtEl>
                                      </p:cBhvr>
                                    </p:animEffect>
                                    <p:set>
                                      <p:cBhvr>
                                        <p:cTn id="44" dur="1" fill="hold">
                                          <p:stCondLst>
                                            <p:cond delay="499"/>
                                          </p:stCondLst>
                                        </p:cTn>
                                        <p:tgtEl>
                                          <p:spTgt spid="81"/>
                                        </p:tgtEl>
                                        <p:attrNameLst>
                                          <p:attrName>style.visibility</p:attrName>
                                        </p:attrNameLst>
                                      </p:cBhvr>
                                      <p:to>
                                        <p:strVal val="hidden"/>
                                      </p:to>
                                    </p:set>
                                  </p:childTnLst>
                                </p:cTn>
                              </p:par>
                              <p:par>
                                <p:cTn id="45" presetID="42" presetClass="entr" presetSubtype="0" fill="hold" nodeType="withEffect">
                                  <p:stCondLst>
                                    <p:cond delay="100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1000"/>
                                        <p:tgtEl>
                                          <p:spTgt spid="110"/>
                                        </p:tgtEl>
                                      </p:cBhvr>
                                    </p:animEffect>
                                    <p:anim calcmode="lin" valueType="num">
                                      <p:cBhvr>
                                        <p:cTn id="48" dur="1000" fill="hold"/>
                                        <p:tgtEl>
                                          <p:spTgt spid="110"/>
                                        </p:tgtEl>
                                        <p:attrNameLst>
                                          <p:attrName>ppt_x</p:attrName>
                                        </p:attrNameLst>
                                      </p:cBhvr>
                                      <p:tavLst>
                                        <p:tav tm="0">
                                          <p:val>
                                            <p:strVal val="#ppt_x"/>
                                          </p:val>
                                        </p:tav>
                                        <p:tav tm="100000">
                                          <p:val>
                                            <p:strVal val="#ppt_x"/>
                                          </p:val>
                                        </p:tav>
                                      </p:tavLst>
                                    </p:anim>
                                    <p:anim calcmode="lin" valueType="num">
                                      <p:cBhvr>
                                        <p:cTn id="49" dur="1000" fill="hold"/>
                                        <p:tgtEl>
                                          <p:spTgt spid="11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1000"/>
                                  </p:stCondLst>
                                  <p:childTnLst>
                                    <p:set>
                                      <p:cBhvr>
                                        <p:cTn id="51" dur="1" fill="hold">
                                          <p:stCondLst>
                                            <p:cond delay="0"/>
                                          </p:stCondLst>
                                        </p:cTn>
                                        <p:tgtEl>
                                          <p:spTgt spid="113"/>
                                        </p:tgtEl>
                                        <p:attrNameLst>
                                          <p:attrName>style.visibility</p:attrName>
                                        </p:attrNameLst>
                                      </p:cBhvr>
                                      <p:to>
                                        <p:strVal val="visible"/>
                                      </p:to>
                                    </p:set>
                                    <p:animEffect transition="in" filter="fade">
                                      <p:cBhvr>
                                        <p:cTn id="52" dur="1000"/>
                                        <p:tgtEl>
                                          <p:spTgt spid="113"/>
                                        </p:tgtEl>
                                      </p:cBhvr>
                                    </p:animEffect>
                                    <p:anim calcmode="lin" valueType="num">
                                      <p:cBhvr>
                                        <p:cTn id="53" dur="1000" fill="hold"/>
                                        <p:tgtEl>
                                          <p:spTgt spid="113"/>
                                        </p:tgtEl>
                                        <p:attrNameLst>
                                          <p:attrName>ppt_x</p:attrName>
                                        </p:attrNameLst>
                                      </p:cBhvr>
                                      <p:tavLst>
                                        <p:tav tm="0">
                                          <p:val>
                                            <p:strVal val="#ppt_x"/>
                                          </p:val>
                                        </p:tav>
                                        <p:tav tm="100000">
                                          <p:val>
                                            <p:strVal val="#ppt_x"/>
                                          </p:val>
                                        </p:tav>
                                      </p:tavLst>
                                    </p:anim>
                                    <p:anim calcmode="lin" valueType="num">
                                      <p:cBhvr>
                                        <p:cTn id="54"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4"/>
                                        </p:tgtEl>
                                        <p:attrNameLst>
                                          <p:attrName>style.visibility</p:attrName>
                                        </p:attrNameLst>
                                      </p:cBhvr>
                                      <p:to>
                                        <p:strVal val="visible"/>
                                      </p:to>
                                    </p:set>
                                    <p:animEffect transition="in" filter="fade">
                                      <p:cBhvr>
                                        <p:cTn id="59" dur="500"/>
                                        <p:tgtEl>
                                          <p:spTgt spid="164"/>
                                        </p:tgtEl>
                                      </p:cBhvr>
                                    </p:animEffect>
                                  </p:childTnLst>
                                </p:cTn>
                              </p:par>
                              <p:par>
                                <p:cTn id="60" presetID="10" presetClass="exit" presetSubtype="0" fill="hold" nodeType="withEffect">
                                  <p:stCondLst>
                                    <p:cond delay="1000"/>
                                  </p:stCondLst>
                                  <p:childTnLst>
                                    <p:animEffect transition="out" filter="fade">
                                      <p:cBhvr>
                                        <p:cTn id="61" dur="1000"/>
                                        <p:tgtEl>
                                          <p:spTgt spid="129"/>
                                        </p:tgtEl>
                                      </p:cBhvr>
                                    </p:animEffect>
                                    <p:set>
                                      <p:cBhvr>
                                        <p:cTn id="62" dur="1" fill="hold">
                                          <p:stCondLst>
                                            <p:cond delay="999"/>
                                          </p:stCondLst>
                                        </p:cTn>
                                        <p:tgtEl>
                                          <p:spTgt spid="129"/>
                                        </p:tgtEl>
                                        <p:attrNameLst>
                                          <p:attrName>style.visibility</p:attrName>
                                        </p:attrNameLst>
                                      </p:cBhvr>
                                      <p:to>
                                        <p:strVal val="hidden"/>
                                      </p:to>
                                    </p:set>
                                  </p:childTnLst>
                                </p:cTn>
                              </p:par>
                              <p:par>
                                <p:cTn id="63" presetID="10" presetClass="entr" presetSubtype="0" fill="hold" nodeType="withEffect">
                                  <p:stCondLst>
                                    <p:cond delay="1000"/>
                                  </p:stCondLst>
                                  <p:childTnLst>
                                    <p:set>
                                      <p:cBhvr>
                                        <p:cTn id="64" dur="1" fill="hold">
                                          <p:stCondLst>
                                            <p:cond delay="0"/>
                                          </p:stCondLst>
                                        </p:cTn>
                                        <p:tgtEl>
                                          <p:spTgt spid="126"/>
                                        </p:tgtEl>
                                        <p:attrNameLst>
                                          <p:attrName>style.visibility</p:attrName>
                                        </p:attrNameLst>
                                      </p:cBhvr>
                                      <p:to>
                                        <p:strVal val="visible"/>
                                      </p:to>
                                    </p:set>
                                    <p:animEffect transition="in" filter="fade">
                                      <p:cBhvr>
                                        <p:cTn id="65" dur="1000"/>
                                        <p:tgtEl>
                                          <p:spTgt spid="1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35"/>
                                        </p:tgtEl>
                                        <p:attrNameLst>
                                          <p:attrName>style.visibility</p:attrName>
                                        </p:attrNameLst>
                                      </p:cBhvr>
                                      <p:to>
                                        <p:strVal val="visible"/>
                                      </p:to>
                                    </p:set>
                                    <p:animEffect transition="in" filter="fade">
                                      <p:cBhvr>
                                        <p:cTn id="80" dur="500"/>
                                        <p:tgtEl>
                                          <p:spTgt spid="13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500"/>
                                        <p:tgtEl>
                                          <p:spTgt spid="1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17"/>
                                        </p:tgtEl>
                                        <p:attrNameLst>
                                          <p:attrName>style.visibility</p:attrName>
                                        </p:attrNameLst>
                                      </p:cBhvr>
                                      <p:to>
                                        <p:strVal val="visible"/>
                                      </p:to>
                                    </p:set>
                                    <p:animEffect transition="in" filter="fade">
                                      <p:cBhvr>
                                        <p:cTn id="10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54" grpId="0" animBg="1"/>
      <p:bldP spid="161" grpId="0" animBg="1"/>
      <p:bldP spid="164" grpId="0" animBg="1"/>
    </p:bldLst>
  </p:timing>
</p:sld>
</file>

<file path=ppt/theme/theme1.xml><?xml version="1.0" encoding="utf-8"?>
<a:theme xmlns:a="http://schemas.openxmlformats.org/drawingml/2006/main" name="3_Xilinx_All_Programmable_Template_08-01-12">
  <a:themeElements>
    <a:clrScheme name="Xilinx All Programmable">
      <a:dk1>
        <a:srgbClr val="000000"/>
      </a:dk1>
      <a:lt1>
        <a:srgbClr val="FFFFFF"/>
      </a:lt1>
      <a:dk2>
        <a:srgbClr val="EC891D"/>
      </a:dk2>
      <a:lt2>
        <a:srgbClr val="EE3424"/>
      </a:lt2>
      <a:accent1>
        <a:srgbClr val="008CA8"/>
      </a:accent1>
      <a:accent2>
        <a:srgbClr val="B20838"/>
      </a:accent2>
      <a:accent3>
        <a:srgbClr val="6D7076"/>
      </a:accent3>
      <a:accent4>
        <a:srgbClr val="3F3F3F"/>
      </a:accent4>
      <a:accent5>
        <a:srgbClr val="D9DA56"/>
      </a:accent5>
      <a:accent6>
        <a:srgbClr val="8B8D09"/>
      </a:accent6>
      <a:hlink>
        <a:srgbClr val="008CA8"/>
      </a:hlink>
      <a:folHlink>
        <a:srgbClr val="004654"/>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bodyPr/>
      <a:lstStyle>
        <a:defPPr>
          <a:lnSpc>
            <a:spcPct val="150000"/>
          </a:lnSpc>
          <a:buClr>
            <a:schemeClr val="bg1"/>
          </a:buClr>
          <a:defRPr sz="2200" kern="0" dirty="0" smtClean="0">
            <a:solidFill>
              <a:schemeClr val="bg1"/>
            </a:solidFill>
            <a:latin typeface="Calibri" panose="020F0502020204030204" pitchFamily="34" charset="0"/>
          </a:defRPr>
        </a:defPPr>
      </a:lstStyle>
    </a:tx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tle of Slide" id="{10A7529E-61A2-4077-95C1-4F232A13EC5A}" vid="{756AB07E-34EF-4A8B-B694-433ECB65E8A7}"/>
    </a:ext>
  </a:extLst>
</a:theme>
</file>

<file path=ppt/theme/theme2.xml><?xml version="1.0" encoding="utf-8"?>
<a:theme xmlns:a="http://schemas.openxmlformats.org/drawingml/2006/main" name="Xilinx_All_Programmable_Template_08-01-12">
  <a:themeElements>
    <a:clrScheme name="Xilinx All Programmable">
      <a:dk1>
        <a:srgbClr val="000000"/>
      </a:dk1>
      <a:lt1>
        <a:srgbClr val="FFFFFF"/>
      </a:lt1>
      <a:dk2>
        <a:srgbClr val="EC891D"/>
      </a:dk2>
      <a:lt2>
        <a:srgbClr val="EE3424"/>
      </a:lt2>
      <a:accent1>
        <a:srgbClr val="008CA8"/>
      </a:accent1>
      <a:accent2>
        <a:srgbClr val="B20838"/>
      </a:accent2>
      <a:accent3>
        <a:srgbClr val="6D7076"/>
      </a:accent3>
      <a:accent4>
        <a:srgbClr val="3F3F3F"/>
      </a:accent4>
      <a:accent5>
        <a:srgbClr val="D9DA56"/>
      </a:accent5>
      <a:accent6>
        <a:srgbClr val="8B8D09"/>
      </a:accent6>
      <a:hlink>
        <a:srgbClr val="008CA8"/>
      </a:hlink>
      <a:folHlink>
        <a:srgbClr val="004654"/>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square" lIns="0" tIns="45720" rIns="91440" bIns="45720" numCol="1" rtlCol="0" anchor="t" anchorCtr="0" compatLnSpc="1">
        <a:prstTxWarp prst="textNoShape">
          <a:avLst/>
        </a:prstTxWarp>
        <a:spAutoFit/>
      </a:bodyPr>
      <a:lstStyle>
        <a:defPPr marL="228600" marR="0" indent="-228600" algn="l" defTabSz="914400" rtl="0" eaLnBrk="0" fontAlgn="base" latinLnBrk="0" hangingPunct="0">
          <a:lnSpc>
            <a:spcPct val="110000"/>
          </a:lnSpc>
          <a:spcBef>
            <a:spcPct val="20000"/>
          </a:spcBef>
          <a:spcAft>
            <a:spcPct val="0"/>
          </a:spcAft>
          <a:buClr>
            <a:schemeClr val="tx2"/>
          </a:buClr>
          <a:buSzPct val="88000"/>
          <a:tabLst/>
          <a:defRPr kumimoji="0" sz="2000" b="1" i="0" u="none" strike="noStrike" kern="0" cap="none" spc="0" normalizeH="0" baseline="0" noProof="0" dirty="0" err="1" smtClean="0">
            <a:ln>
              <a:noFill/>
            </a:ln>
            <a:solidFill>
              <a:schemeClr val="accent4"/>
            </a:solidFill>
            <a:effectLst/>
            <a:uLnTx/>
            <a:uFillTx/>
            <a:latin typeface="+mn-lt"/>
            <a:ea typeface="+mn-ea"/>
            <a:cs typeface="+mn-cs"/>
          </a:defRPr>
        </a:defPPr>
      </a:lstStyle>
    </a:tx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Xilinx_All_Programmable_Template_08-01-12">
  <a:themeElements>
    <a:clrScheme name="Xilinx All Programmable">
      <a:dk1>
        <a:srgbClr val="000000"/>
      </a:dk1>
      <a:lt1>
        <a:srgbClr val="FFFFFF"/>
      </a:lt1>
      <a:dk2>
        <a:srgbClr val="EC891D"/>
      </a:dk2>
      <a:lt2>
        <a:srgbClr val="EE3424"/>
      </a:lt2>
      <a:accent1>
        <a:srgbClr val="008CA8"/>
      </a:accent1>
      <a:accent2>
        <a:srgbClr val="B20838"/>
      </a:accent2>
      <a:accent3>
        <a:srgbClr val="6D7076"/>
      </a:accent3>
      <a:accent4>
        <a:srgbClr val="3F3F3F"/>
      </a:accent4>
      <a:accent5>
        <a:srgbClr val="D9DA56"/>
      </a:accent5>
      <a:accent6>
        <a:srgbClr val="8B8D09"/>
      </a:accent6>
      <a:hlink>
        <a:srgbClr val="008CA8"/>
      </a:hlink>
      <a:folHlink>
        <a:srgbClr val="004654"/>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0" tIns="45720" rIns="91440" bIns="45720" numCol="1" anchor="t" anchorCtr="0" compatLnSpc="1">
        <a:prstTxWarp prst="textNoShape">
          <a:avLst/>
        </a:prstTxWarp>
      </a:bodyPr>
      <a:lstStyle>
        <a:defPPr>
          <a:lnSpc>
            <a:spcPct val="100000"/>
          </a:lnSpc>
          <a:defRPr kern="0" dirty="0" smtClean="0">
            <a:solidFill>
              <a:schemeClr val="tx1">
                <a:lumMod val="75000"/>
                <a:lumOff val="25000"/>
              </a:schemeClr>
            </a:solidFill>
          </a:defRPr>
        </a:defPPr>
      </a:lstStyle>
    </a:tx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 id="{E1A12A83-872B-4229-A076-DE05AA0FB2BF}" vid="{A26EDF19-8936-4B12-9B06-C96DED7DAFE3}"/>
    </a:ext>
  </a:extLst>
</a:theme>
</file>

<file path=ppt/theme/theme4.xml><?xml version="1.0" encoding="utf-8"?>
<a:theme xmlns:a="http://schemas.openxmlformats.org/drawingml/2006/main" name="5_Xilinx_All_Programmable_Template_08-01-12">
  <a:themeElements>
    <a:clrScheme name="Xilinx All Programmable">
      <a:dk1>
        <a:srgbClr val="000000"/>
      </a:dk1>
      <a:lt1>
        <a:srgbClr val="FFFFFF"/>
      </a:lt1>
      <a:dk2>
        <a:srgbClr val="EC891D"/>
      </a:dk2>
      <a:lt2>
        <a:srgbClr val="EE3424"/>
      </a:lt2>
      <a:accent1>
        <a:srgbClr val="008CA8"/>
      </a:accent1>
      <a:accent2>
        <a:srgbClr val="B20838"/>
      </a:accent2>
      <a:accent3>
        <a:srgbClr val="6D7076"/>
      </a:accent3>
      <a:accent4>
        <a:srgbClr val="3F3F3F"/>
      </a:accent4>
      <a:accent5>
        <a:srgbClr val="D9DA56"/>
      </a:accent5>
      <a:accent6>
        <a:srgbClr val="8B8D09"/>
      </a:accent6>
      <a:hlink>
        <a:srgbClr val="008CA8"/>
      </a:hlink>
      <a:folHlink>
        <a:srgbClr val="004654"/>
      </a:folHlink>
    </a:clrScheme>
    <a:fontScheme name="Xilinx Template_ligh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762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algn="ctr">
          <a:defRPr dirty="0" smtClean="0">
            <a:solidFill>
              <a:srgbClr val="000000"/>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0" tIns="45720" rIns="91440" bIns="45720" numCol="1" anchor="t" anchorCtr="0" compatLnSpc="1">
        <a:prstTxWarp prst="textNoShape">
          <a:avLst/>
        </a:prstTxWarp>
      </a:bodyPr>
      <a:lstStyle>
        <a:defPPr>
          <a:lnSpc>
            <a:spcPct val="100000"/>
          </a:lnSpc>
          <a:defRPr kern="0" dirty="0" smtClean="0">
            <a:solidFill>
              <a:schemeClr val="tx1">
                <a:lumMod val="75000"/>
                <a:lumOff val="25000"/>
              </a:schemeClr>
            </a:solidFill>
          </a:defRPr>
        </a:defPPr>
      </a:lstStyle>
    </a:txDef>
  </a:objectDefaults>
  <a:extraClrSchemeLst>
    <a:extraClrScheme>
      <a:clrScheme name="Xilinx Template_light 1">
        <a:dk1>
          <a:srgbClr val="000000"/>
        </a:dk1>
        <a:lt1>
          <a:srgbClr val="FFFFFF"/>
        </a:lt1>
        <a:dk2>
          <a:srgbClr val="008CA8"/>
        </a:dk2>
        <a:lt2>
          <a:srgbClr val="EE3424"/>
        </a:lt2>
        <a:accent1>
          <a:srgbClr val="EC891D"/>
        </a:accent1>
        <a:accent2>
          <a:srgbClr val="B20838"/>
        </a:accent2>
        <a:accent3>
          <a:srgbClr val="FFFFFF"/>
        </a:accent3>
        <a:accent4>
          <a:srgbClr val="000000"/>
        </a:accent4>
        <a:accent5>
          <a:srgbClr val="F4C4AB"/>
        </a:accent5>
        <a:accent6>
          <a:srgbClr val="A10632"/>
        </a:accent6>
        <a:hlink>
          <a:srgbClr val="D9DA56"/>
        </a:hlink>
        <a:folHlink>
          <a:srgbClr val="8B8D09"/>
        </a:folHlink>
      </a:clrScheme>
      <a:clrMap bg1="lt1" tx1="dk1" bg2="lt2" tx2="dk2" accent1="accent1" accent2="accent2" accent3="accent3" accent4="accent4" accent5="accent5" accent6="accent6" hlink="hlink" folHlink="folHlink"/>
    </a:extraClrScheme>
    <a:extraClrScheme>
      <a:clrScheme name="Xilinx Template_light 2">
        <a:dk1>
          <a:srgbClr val="EE3423"/>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
      <a:clrScheme name="Xilinx Template_light 3">
        <a:dk1>
          <a:srgbClr val="EE3424"/>
        </a:dk1>
        <a:lt1>
          <a:srgbClr val="FFFFFF"/>
        </a:lt1>
        <a:dk2>
          <a:srgbClr val="333333"/>
        </a:dk2>
        <a:lt2>
          <a:srgbClr val="008CA8"/>
        </a:lt2>
        <a:accent1>
          <a:srgbClr val="EC891D"/>
        </a:accent1>
        <a:accent2>
          <a:srgbClr val="B20838"/>
        </a:accent2>
        <a:accent3>
          <a:srgbClr val="ADADAD"/>
        </a:accent3>
        <a:accent4>
          <a:srgbClr val="DADADA"/>
        </a:accent4>
        <a:accent5>
          <a:srgbClr val="F4C4AB"/>
        </a:accent5>
        <a:accent6>
          <a:srgbClr val="A10632"/>
        </a:accent6>
        <a:hlink>
          <a:srgbClr val="D9DA56"/>
        </a:hlink>
        <a:folHlink>
          <a:srgbClr val="8B8D0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4_3.pptx" id="{FB044881-3FB6-4783-B698-BD6A32671889}" vid="{BA976BFF-C6DA-4068-8A06-B89547FD2B01}"/>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a3758d33-3500-49e8-a10c-978a45ce3fd7">4NZ3DSEKNRPZ-275-774</_dlc_DocId>
    <_dlc_DocIdUrl xmlns="a3758d33-3500-49e8-a10c-978a45ce3fd7">
      <Url>http://xinc/ppg/fpm/PMM/_layouts/DocIdRedir.aspx?ID=4NZ3DSEKNRPZ-275-774</Url>
      <Description>4NZ3DSEKNRPZ-275-774</Description>
    </_dlc_DocIdUrl>
    <XilinxClassification xmlns="5bc39925-259b-4a5c-8c3d-fbe1844c4070">Public</XilinxClassification>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CF887BB4580A8748BAB6A8B570207012" ma:contentTypeVersion="2" ma:contentTypeDescription="Create a new document." ma:contentTypeScope="" ma:versionID="b0b18eebc80f4882caaf65a651d0dcb3">
  <xsd:schema xmlns:xsd="http://www.w3.org/2001/XMLSchema" xmlns:xs="http://www.w3.org/2001/XMLSchema" xmlns:p="http://schemas.microsoft.com/office/2006/metadata/properties" xmlns:ns2="a3758d33-3500-49e8-a10c-978a45ce3fd7" xmlns:ns3="5bc39925-259b-4a5c-8c3d-fbe1844c4070" targetNamespace="http://schemas.microsoft.com/office/2006/metadata/properties" ma:root="true" ma:fieldsID="08ba20cf515118a307c0326a213ce064" ns2:_="" ns3:_="">
    <xsd:import namespace="a3758d33-3500-49e8-a10c-978a45ce3fd7"/>
    <xsd:import namespace="5bc39925-259b-4a5c-8c3d-fbe1844c4070"/>
    <xsd:element name="properties">
      <xsd:complexType>
        <xsd:sequence>
          <xsd:element name="documentManagement">
            <xsd:complexType>
              <xsd:all>
                <xsd:element ref="ns2:_dlc_DocId" minOccurs="0"/>
                <xsd:element ref="ns2:_dlc_DocIdUrl" minOccurs="0"/>
                <xsd:element ref="ns2:_dlc_DocIdPersistId" minOccurs="0"/>
                <xsd:element ref="ns3:XilinxClassifi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758d33-3500-49e8-a10c-978a45ce3fd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bc39925-259b-4a5c-8c3d-fbe1844c4070" elementFormDefault="qualified">
    <xsd:import namespace="http://schemas.microsoft.com/office/2006/documentManagement/types"/>
    <xsd:import namespace="http://schemas.microsoft.com/office/infopath/2007/PartnerControls"/>
    <xsd:element name="XilinxClassification" ma:index="11" nillable="true" ma:displayName="XilinxClassification" ma:internalName="XilinxClassificat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886E37-D8EC-4D3B-9AA4-97C26A5CAE7C}">
  <ds:schemaRefs>
    <ds:schemaRef ds:uri="http://purl.org/dc/elements/1.1/"/>
    <ds:schemaRef ds:uri="a3758d33-3500-49e8-a10c-978a45ce3fd7"/>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5bc39925-259b-4a5c-8c3d-fbe1844c4070"/>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4EBFB472-805F-431E-9000-8D69C117CC3D}">
  <ds:schemaRefs>
    <ds:schemaRef ds:uri="http://schemas.microsoft.com/sharepoint/events"/>
  </ds:schemaRefs>
</ds:datastoreItem>
</file>

<file path=customXml/itemProps3.xml><?xml version="1.0" encoding="utf-8"?>
<ds:datastoreItem xmlns:ds="http://schemas.openxmlformats.org/officeDocument/2006/customXml" ds:itemID="{30EBFC54-C7AE-455C-9271-6C115E2357AC}">
  <ds:schemaRefs>
    <ds:schemaRef ds:uri="http://schemas.microsoft.com/sharepoint/v3/contenttype/forms"/>
  </ds:schemaRefs>
</ds:datastoreItem>
</file>

<file path=customXml/itemProps4.xml><?xml version="1.0" encoding="utf-8"?>
<ds:datastoreItem xmlns:ds="http://schemas.openxmlformats.org/officeDocument/2006/customXml" ds:itemID="{70BD7F04-715B-4B07-A80D-6C4B17359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758d33-3500-49e8-a10c-978a45ce3fd7"/>
    <ds:schemaRef ds:uri="5bc39925-259b-4a5c-8c3d-fbe1844c40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Xilinx_All_Programmable_Template_08-01-12</Template>
  <TotalTime>143577</TotalTime>
  <Words>3142</Words>
  <Application>Microsoft Office PowerPoint</Application>
  <PresentationFormat>On-screen Show (4:3)</PresentationFormat>
  <Paragraphs>574</Paragraphs>
  <Slides>41</Slides>
  <Notes>22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41</vt:i4>
      </vt:variant>
    </vt:vector>
  </HeadingPairs>
  <TitlesOfParts>
    <vt:vector size="53" baseType="lpstr">
      <vt:lpstr>Adobe Devanagari</vt:lpstr>
      <vt:lpstr>Aharoni</vt:lpstr>
      <vt:lpstr>Arial</vt:lpstr>
      <vt:lpstr>Arial</vt:lpstr>
      <vt:lpstr>Arial Narrow</vt:lpstr>
      <vt:lpstr>Calibri</vt:lpstr>
      <vt:lpstr>Times New Roman</vt:lpstr>
      <vt:lpstr>Wingdings</vt:lpstr>
      <vt:lpstr>3_Xilinx_All_Programmable_Template_08-01-12</vt:lpstr>
      <vt:lpstr>Xilinx_All_Programmable_Template_08-01-12</vt:lpstr>
      <vt:lpstr>4_Xilinx_All_Programmable_Template_08-01-12</vt:lpstr>
      <vt:lpstr>5_Xilinx_All_Programmable_Template_08-01-12</vt:lpstr>
      <vt:lpstr>Welcome to the Xilinx Hackathon 2017</vt:lpstr>
      <vt:lpstr>CPU Architectures not Scaling with Workloads Continued scaling requires accelerated computing, from Edge to Cloud</vt:lpstr>
      <vt:lpstr>Workloads Move from Edge to Cloud… and Back Reconfigurable accelerators also needed at the edge</vt:lpstr>
      <vt:lpstr>Charting an Aggressive Course Forward</vt:lpstr>
      <vt:lpstr>Emerging Solution: All Programmable Accelerators</vt:lpstr>
      <vt:lpstr>Harness the Flexibility of Programmable HW </vt:lpstr>
      <vt:lpstr>Breakout in Programming Model</vt:lpstr>
      <vt:lpstr>Xilinx Product Families: A Broad Portfolio</vt:lpstr>
      <vt:lpstr>All Programmable SoC - Zynq®-7000</vt:lpstr>
      <vt:lpstr>PowerPoint Presentation</vt:lpstr>
      <vt:lpstr>Organizers</vt:lpstr>
      <vt:lpstr>Helpers</vt:lpstr>
      <vt:lpstr>Logistics: Site Map</vt:lpstr>
      <vt:lpstr>Logistics: Summit Retreat</vt:lpstr>
      <vt:lpstr>Logistics: Schedule</vt:lpstr>
      <vt:lpstr>Hackathon Prizes</vt:lpstr>
      <vt:lpstr>Hackathon Judging Criteria</vt:lpstr>
      <vt:lpstr>Code of Conduct</vt:lpstr>
      <vt:lpstr>WiFi &amp; Internet Access</vt:lpstr>
      <vt:lpstr>Collaboration</vt:lpstr>
      <vt:lpstr>PowerPoint Presentation</vt:lpstr>
      <vt:lpstr>Hackathon Themes</vt:lpstr>
      <vt:lpstr>PYNQ-Z1 Board</vt:lpstr>
      <vt:lpstr>PYNQ-Z1 Board</vt:lpstr>
      <vt:lpstr>PYNQ Peripherals (1 of 4)</vt:lpstr>
      <vt:lpstr>PYNQ Peripherals (2 of 4)</vt:lpstr>
      <vt:lpstr>PYNQ Peripherals (3 of 4)</vt:lpstr>
      <vt:lpstr>PYNQ Peripherals (4 of 4)</vt:lpstr>
      <vt:lpstr>PowerPoint Presentation</vt:lpstr>
      <vt:lpstr>           Notebooks: browser-based development                              … with rich, multi-media support</vt:lpstr>
      <vt:lpstr>PowerPoint Presentation</vt:lpstr>
      <vt:lpstr>PowerPoint Presentation</vt:lpstr>
      <vt:lpstr>Hackathons and Usergroups</vt:lpstr>
      <vt:lpstr>FINN: Binary Neural Network Overlay on PYNQ</vt:lpstr>
      <vt:lpstr>Machine Learning on PYNQ cluster</vt:lpstr>
      <vt:lpstr>Evaluating PYNQ for image processing</vt:lpstr>
      <vt:lpstr>“PYNQ is a game-changer”</vt:lpstr>
      <vt:lpstr>“A high productivity tool for experienced FPGA designers” </vt:lpstr>
      <vt:lpstr>PowerPoint Presentation</vt:lpstr>
      <vt:lpstr>Group Participation!</vt:lpstr>
      <vt:lpstr>PowerPoint Presentation</vt:lpstr>
    </vt:vector>
  </TitlesOfParts>
  <Company>Xilinx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dc:title>
  <dc:creator>Mark A Moran</dc:creator>
  <cp:keywords>Confidential, None, None, Public</cp:keywords>
  <cp:lastModifiedBy>Graham Schelle</cp:lastModifiedBy>
  <cp:revision>2613</cp:revision>
  <cp:lastPrinted>2014-10-30T15:21:50Z</cp:lastPrinted>
  <dcterms:created xsi:type="dcterms:W3CDTF">2014-02-25T15:45:40Z</dcterms:created>
  <dcterms:modified xsi:type="dcterms:W3CDTF">2017-10-06T22:40:07Z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0x010100CF887BB4580A8748BAB6A8B570207012</vt:lpwstr>
  </property>
  <property fmtid="{D5CDD505-2E9C-101B-9397-08002B2CF9AE}" pid="3" name="TITUSCustom1">
    <vt:lpwstr>1</vt:lpwstr>
  </property>
  <property fmtid="{D5CDD505-2E9C-101B-9397-08002B2CF9AE}" pid="4" name="TitusGUID">
    <vt:lpwstr>65351f03-0f03-4656-8ac9-6fbf17db9856</vt:lpwstr>
  </property>
  <property fmtid="{D5CDD505-2E9C-101B-9397-08002B2CF9AE}" pid="5" name="_dlc_DocIdItemGuid">
    <vt:lpwstr>469ae5d6-4c31-4418-abe0-753df8c73572</vt:lpwstr>
  </property>
  <property fmtid="{D5CDD505-2E9C-101B-9397-08002B2CF9AE}" pid="6" name="XilinxProprietary">
    <vt:lpwstr>No</vt:lpwstr>
  </property>
  <property fmtid="{D5CDD505-2E9C-101B-9397-08002B2CF9AE}" pid="7" name="XilinxAdditional Classifications">
    <vt:lpwstr>None</vt:lpwstr>
  </property>
  <property fmtid="{D5CDD505-2E9C-101B-9397-08002B2CF9AE}" pid="8" name="XilinxExport Control">
    <vt:lpwstr>None</vt:lpwstr>
  </property>
  <property fmtid="{D5CDD505-2E9C-101B-9397-08002B2CF9AE}" pid="9" name="XilinxThird Party">
    <vt:lpwstr/>
  </property>
  <property fmtid="{D5CDD505-2E9C-101B-9397-08002B2CF9AE}" pid="10" name="XilinxNote">
    <vt:lpwstr>For Customers with NDA</vt:lpwstr>
  </property>
  <property fmtid="{D5CDD505-2E9C-101B-9397-08002B2CF9AE}" pid="11" name="XilinxNote (Line 2)">
    <vt:lpwstr/>
  </property>
  <property fmtid="{D5CDD505-2E9C-101B-9397-08002B2CF9AE}" pid="12" name="XilinxClassification">
    <vt:lpwstr>Public</vt:lpwstr>
  </property>
  <property fmtid="{D5CDD505-2E9C-101B-9397-08002B2CF9AE}" pid="13" name="XilinxVisual Markings">
    <vt:lpwstr>Yes</vt:lpwstr>
  </property>
  <property fmtid="{D5CDD505-2E9C-101B-9397-08002B2CF9AE}" pid="14" name="XilinxPublication Year">
    <vt:lpwstr>2017</vt:lpwstr>
  </property>
  <property fmtid="{D5CDD505-2E9C-101B-9397-08002B2CF9AE}" pid="15" name="XilinxRemoveLegacyFooters">
    <vt:lpwstr>Yes</vt:lpwstr>
  </property>
</Properties>
</file>